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359" r:id="rId5"/>
    <p:sldId id="416" r:id="rId6"/>
    <p:sldId id="417" r:id="rId7"/>
    <p:sldId id="415" r:id="rId8"/>
    <p:sldId id="332" r:id="rId9"/>
    <p:sldId id="428" r:id="rId10"/>
    <p:sldId id="425" r:id="rId11"/>
    <p:sldId id="426" r:id="rId12"/>
    <p:sldId id="427" r:id="rId13"/>
    <p:sldId id="429" r:id="rId14"/>
    <p:sldId id="430" r:id="rId15"/>
    <p:sldId id="431" r:id="rId16"/>
    <p:sldId id="432" r:id="rId17"/>
    <p:sldId id="433" r:id="rId18"/>
    <p:sldId id="436" r:id="rId19"/>
    <p:sldId id="435" r:id="rId20"/>
    <p:sldId id="437" r:id="rId21"/>
    <p:sldId id="438" r:id="rId22"/>
    <p:sldId id="439" r:id="rId23"/>
    <p:sldId id="440" r:id="rId24"/>
    <p:sldId id="457" r:id="rId25"/>
    <p:sldId id="458" r:id="rId26"/>
    <p:sldId id="459" r:id="rId27"/>
    <p:sldId id="460" r:id="rId28"/>
    <p:sldId id="461" r:id="rId29"/>
    <p:sldId id="462" r:id="rId30"/>
    <p:sldId id="464" r:id="rId31"/>
    <p:sldId id="465" r:id="rId32"/>
    <p:sldId id="466" r:id="rId33"/>
    <p:sldId id="467" r:id="rId34"/>
    <p:sldId id="468" r:id="rId35"/>
    <p:sldId id="469" r:id="rId36"/>
    <p:sldId id="470" r:id="rId37"/>
    <p:sldId id="478" r:id="rId38"/>
    <p:sldId id="479" r:id="rId39"/>
    <p:sldId id="456" r:id="rId40"/>
    <p:sldId id="471" r:id="rId41"/>
    <p:sldId id="472" r:id="rId42"/>
    <p:sldId id="455" r:id="rId43"/>
    <p:sldId id="442" r:id="rId44"/>
    <p:sldId id="443" r:id="rId45"/>
    <p:sldId id="444" r:id="rId46"/>
    <p:sldId id="445" r:id="rId47"/>
    <p:sldId id="473" r:id="rId48"/>
    <p:sldId id="474" r:id="rId49"/>
    <p:sldId id="475" r:id="rId50"/>
    <p:sldId id="476" r:id="rId51"/>
    <p:sldId id="477" r:id="rId52"/>
    <p:sldId id="386" r:id="rId53"/>
    <p:sldId id="44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1" d="100"/>
          <a:sy n="81" d="100"/>
        </p:scale>
        <p:origin x="74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t>30-01-2020</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t>30-01-2020</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lyticsvidhya.com/blog/2015/01/decision-tree-simplified/" TargetMode="External"/><Relationship Id="rId2" Type="http://schemas.openxmlformats.org/officeDocument/2006/relationships/hyperlink" Target="https://www.analyticsvidhya.com/machine-learning/?utm_source=blog&amp;utm_medium=commonly-used-machine-learning-algorithms" TargetMode="External"/><Relationship Id="rId1" Type="http://schemas.openxmlformats.org/officeDocument/2006/relationships/slideLayout" Target="../slideLayouts/slideLayout2.xml"/><Relationship Id="rId4" Type="http://schemas.openxmlformats.org/officeDocument/2006/relationships/hyperlink" Target="https://www.analyticsvidhya.com/blog/2014/06/introduction-random-forest-simplifie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www.kaushalya.tec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nalyticsvidhya.com/blog/2017/09/common-machine-learning-algorithm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p:txBody>
          <a:bodyPr/>
          <a:lstStyle/>
          <a:p>
            <a:r>
              <a:rPr lang="en-IN" dirty="0"/>
              <a:t>Machine Learning - Algorithms</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p:txBody>
          <a:bodyPr/>
          <a:lstStyle/>
          <a:p>
            <a:r>
              <a:rPr lang="en-IN" dirty="0"/>
              <a:t>Raghu Prasad K S</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5" name="Picture 4">
            <a:extLst>
              <a:ext uri="{FF2B5EF4-FFF2-40B4-BE49-F238E27FC236}">
                <a16:creationId xmlns:a16="http://schemas.microsoft.com/office/drawing/2014/main" id="{9BEE66D4-A6B5-4F29-8680-9D2B41C2F7B8}"/>
              </a:ext>
            </a:extLst>
          </p:cNvPr>
          <p:cNvPicPr>
            <a:picLocks noChangeAspect="1"/>
          </p:cNvPicPr>
          <p:nvPr/>
        </p:nvPicPr>
        <p:blipFill>
          <a:blip r:embed="rId2"/>
          <a:stretch>
            <a:fillRect/>
          </a:stretch>
        </p:blipFill>
        <p:spPr>
          <a:xfrm>
            <a:off x="838199" y="2267337"/>
            <a:ext cx="4769499" cy="4590662"/>
          </a:xfrm>
          <a:prstGeom prst="rect">
            <a:avLst/>
          </a:prstGeom>
        </p:spPr>
      </p:pic>
      <p:pic>
        <p:nvPicPr>
          <p:cNvPr id="7" name="Picture 6">
            <a:extLst>
              <a:ext uri="{FF2B5EF4-FFF2-40B4-BE49-F238E27FC236}">
                <a16:creationId xmlns:a16="http://schemas.microsoft.com/office/drawing/2014/main" id="{69467C4C-5C7F-4267-9F6A-0A2D8D355AFB}"/>
              </a:ext>
            </a:extLst>
          </p:cNvPr>
          <p:cNvPicPr>
            <a:picLocks noChangeAspect="1"/>
          </p:cNvPicPr>
          <p:nvPr/>
        </p:nvPicPr>
        <p:blipFill>
          <a:blip r:embed="rId3"/>
          <a:stretch>
            <a:fillRect/>
          </a:stretch>
        </p:blipFill>
        <p:spPr>
          <a:xfrm>
            <a:off x="5607698" y="2267336"/>
            <a:ext cx="6410447" cy="4590663"/>
          </a:xfrm>
          <a:prstGeom prst="rect">
            <a:avLst/>
          </a:prstGeom>
        </p:spPr>
      </p:pic>
    </p:spTree>
    <p:extLst>
      <p:ext uri="{BB962C8B-B14F-4D97-AF65-F5344CB8AC3E}">
        <p14:creationId xmlns:p14="http://schemas.microsoft.com/office/powerpoint/2010/main" val="990151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4" name="Picture 3">
            <a:extLst>
              <a:ext uri="{FF2B5EF4-FFF2-40B4-BE49-F238E27FC236}">
                <a16:creationId xmlns:a16="http://schemas.microsoft.com/office/drawing/2014/main" id="{EC8F1E66-7942-4BB8-B331-865E129D2EF8}"/>
              </a:ext>
            </a:extLst>
          </p:cNvPr>
          <p:cNvPicPr>
            <a:picLocks noChangeAspect="1"/>
          </p:cNvPicPr>
          <p:nvPr/>
        </p:nvPicPr>
        <p:blipFill>
          <a:blip r:embed="rId2"/>
          <a:stretch>
            <a:fillRect/>
          </a:stretch>
        </p:blipFill>
        <p:spPr>
          <a:xfrm>
            <a:off x="5607698" y="2267338"/>
            <a:ext cx="6193351" cy="4590662"/>
          </a:xfrm>
          <a:prstGeom prst="rect">
            <a:avLst/>
          </a:prstGeom>
        </p:spPr>
      </p:pic>
      <p:pic>
        <p:nvPicPr>
          <p:cNvPr id="5" name="Picture 4">
            <a:extLst>
              <a:ext uri="{FF2B5EF4-FFF2-40B4-BE49-F238E27FC236}">
                <a16:creationId xmlns:a16="http://schemas.microsoft.com/office/drawing/2014/main" id="{9BEE66D4-A6B5-4F29-8680-9D2B41C2F7B8}"/>
              </a:ext>
            </a:extLst>
          </p:cNvPr>
          <p:cNvPicPr>
            <a:picLocks noChangeAspect="1"/>
          </p:cNvPicPr>
          <p:nvPr/>
        </p:nvPicPr>
        <p:blipFill>
          <a:blip r:embed="rId3"/>
          <a:stretch>
            <a:fillRect/>
          </a:stretch>
        </p:blipFill>
        <p:spPr>
          <a:xfrm>
            <a:off x="838199" y="2267337"/>
            <a:ext cx="4769499" cy="4590662"/>
          </a:xfrm>
          <a:prstGeom prst="rect">
            <a:avLst/>
          </a:prstGeom>
        </p:spPr>
      </p:pic>
    </p:spTree>
    <p:extLst>
      <p:ext uri="{BB962C8B-B14F-4D97-AF65-F5344CB8AC3E}">
        <p14:creationId xmlns:p14="http://schemas.microsoft.com/office/powerpoint/2010/main" val="34747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4" name="Picture 3">
            <a:extLst>
              <a:ext uri="{FF2B5EF4-FFF2-40B4-BE49-F238E27FC236}">
                <a16:creationId xmlns:a16="http://schemas.microsoft.com/office/drawing/2014/main" id="{EC8F1E66-7942-4BB8-B331-865E129D2EF8}"/>
              </a:ext>
            </a:extLst>
          </p:cNvPr>
          <p:cNvPicPr>
            <a:picLocks noChangeAspect="1"/>
          </p:cNvPicPr>
          <p:nvPr/>
        </p:nvPicPr>
        <p:blipFill>
          <a:blip r:embed="rId2"/>
          <a:stretch>
            <a:fillRect/>
          </a:stretch>
        </p:blipFill>
        <p:spPr>
          <a:xfrm>
            <a:off x="5607698" y="2267338"/>
            <a:ext cx="6193351" cy="4590662"/>
          </a:xfrm>
          <a:prstGeom prst="rect">
            <a:avLst/>
          </a:prstGeom>
        </p:spPr>
      </p:pic>
      <p:pic>
        <p:nvPicPr>
          <p:cNvPr id="5" name="Picture 4">
            <a:extLst>
              <a:ext uri="{FF2B5EF4-FFF2-40B4-BE49-F238E27FC236}">
                <a16:creationId xmlns:a16="http://schemas.microsoft.com/office/drawing/2014/main" id="{9BEE66D4-A6B5-4F29-8680-9D2B41C2F7B8}"/>
              </a:ext>
            </a:extLst>
          </p:cNvPr>
          <p:cNvPicPr>
            <a:picLocks noChangeAspect="1"/>
          </p:cNvPicPr>
          <p:nvPr/>
        </p:nvPicPr>
        <p:blipFill>
          <a:blip r:embed="rId3"/>
          <a:stretch>
            <a:fillRect/>
          </a:stretch>
        </p:blipFill>
        <p:spPr>
          <a:xfrm>
            <a:off x="838199" y="2267337"/>
            <a:ext cx="4769499" cy="4590662"/>
          </a:xfrm>
          <a:prstGeom prst="rect">
            <a:avLst/>
          </a:prstGeom>
        </p:spPr>
      </p:pic>
    </p:spTree>
    <p:extLst>
      <p:ext uri="{BB962C8B-B14F-4D97-AF65-F5344CB8AC3E}">
        <p14:creationId xmlns:p14="http://schemas.microsoft.com/office/powerpoint/2010/main" val="4122810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Multiple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Home price</a:t>
            </a:r>
          </a:p>
          <a:p>
            <a:endParaRPr lang="en-IN" dirty="0"/>
          </a:p>
        </p:txBody>
      </p:sp>
      <p:pic>
        <p:nvPicPr>
          <p:cNvPr id="3" name="Picture 2">
            <a:extLst>
              <a:ext uri="{FF2B5EF4-FFF2-40B4-BE49-F238E27FC236}">
                <a16:creationId xmlns:a16="http://schemas.microsoft.com/office/drawing/2014/main" id="{DDE2AAD7-D8CF-4062-AA7E-B11B98C1805E}"/>
              </a:ext>
            </a:extLst>
          </p:cNvPr>
          <p:cNvPicPr>
            <a:picLocks noChangeAspect="1"/>
          </p:cNvPicPr>
          <p:nvPr/>
        </p:nvPicPr>
        <p:blipFill>
          <a:blip r:embed="rId2"/>
          <a:stretch>
            <a:fillRect/>
          </a:stretch>
        </p:blipFill>
        <p:spPr>
          <a:xfrm>
            <a:off x="838201" y="2681947"/>
            <a:ext cx="4797490" cy="3961449"/>
          </a:xfrm>
          <a:prstGeom prst="rect">
            <a:avLst/>
          </a:prstGeom>
        </p:spPr>
      </p:pic>
      <p:pic>
        <p:nvPicPr>
          <p:cNvPr id="8" name="Picture 7">
            <a:extLst>
              <a:ext uri="{FF2B5EF4-FFF2-40B4-BE49-F238E27FC236}">
                <a16:creationId xmlns:a16="http://schemas.microsoft.com/office/drawing/2014/main" id="{05BDAEE3-F6D6-4F77-9F43-E25DF184DF71}"/>
              </a:ext>
            </a:extLst>
          </p:cNvPr>
          <p:cNvPicPr>
            <a:picLocks noChangeAspect="1"/>
          </p:cNvPicPr>
          <p:nvPr/>
        </p:nvPicPr>
        <p:blipFill>
          <a:blip r:embed="rId3"/>
          <a:stretch>
            <a:fillRect/>
          </a:stretch>
        </p:blipFill>
        <p:spPr>
          <a:xfrm>
            <a:off x="5365102" y="3704252"/>
            <a:ext cx="6643396" cy="2651081"/>
          </a:xfrm>
          <a:prstGeom prst="rect">
            <a:avLst/>
          </a:prstGeom>
        </p:spPr>
      </p:pic>
    </p:spTree>
    <p:extLst>
      <p:ext uri="{BB962C8B-B14F-4D97-AF65-F5344CB8AC3E}">
        <p14:creationId xmlns:p14="http://schemas.microsoft.com/office/powerpoint/2010/main" val="115028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4" name="Picture 3">
            <a:extLst>
              <a:ext uri="{FF2B5EF4-FFF2-40B4-BE49-F238E27FC236}">
                <a16:creationId xmlns:a16="http://schemas.microsoft.com/office/drawing/2014/main" id="{94F2AF42-1FED-4C0B-93DE-42999CEE6EC2}"/>
              </a:ext>
            </a:extLst>
          </p:cNvPr>
          <p:cNvPicPr>
            <a:picLocks noChangeAspect="1"/>
          </p:cNvPicPr>
          <p:nvPr/>
        </p:nvPicPr>
        <p:blipFill>
          <a:blip r:embed="rId2"/>
          <a:stretch>
            <a:fillRect/>
          </a:stretch>
        </p:blipFill>
        <p:spPr>
          <a:xfrm>
            <a:off x="1020947" y="2861829"/>
            <a:ext cx="6116971" cy="3744244"/>
          </a:xfrm>
          <a:prstGeom prst="rect">
            <a:avLst/>
          </a:prstGeom>
        </p:spPr>
      </p:pic>
      <p:pic>
        <p:nvPicPr>
          <p:cNvPr id="5" name="Picture 4">
            <a:extLst>
              <a:ext uri="{FF2B5EF4-FFF2-40B4-BE49-F238E27FC236}">
                <a16:creationId xmlns:a16="http://schemas.microsoft.com/office/drawing/2014/main" id="{883EE633-FC7A-478D-91DD-A65CBA13D806}"/>
              </a:ext>
            </a:extLst>
          </p:cNvPr>
          <p:cNvPicPr>
            <a:picLocks noChangeAspect="1"/>
          </p:cNvPicPr>
          <p:nvPr/>
        </p:nvPicPr>
        <p:blipFill>
          <a:blip r:embed="rId3"/>
          <a:stretch>
            <a:fillRect/>
          </a:stretch>
        </p:blipFill>
        <p:spPr>
          <a:xfrm>
            <a:off x="7221184" y="2897843"/>
            <a:ext cx="3833192" cy="3708229"/>
          </a:xfrm>
          <a:prstGeom prst="rect">
            <a:avLst/>
          </a:prstGeom>
        </p:spPr>
      </p:pic>
    </p:spTree>
    <p:extLst>
      <p:ext uri="{BB962C8B-B14F-4D97-AF65-F5344CB8AC3E}">
        <p14:creationId xmlns:p14="http://schemas.microsoft.com/office/powerpoint/2010/main" val="7748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4" name="Picture 3">
            <a:extLst>
              <a:ext uri="{FF2B5EF4-FFF2-40B4-BE49-F238E27FC236}">
                <a16:creationId xmlns:a16="http://schemas.microsoft.com/office/drawing/2014/main" id="{94F2AF42-1FED-4C0B-93DE-42999CEE6EC2}"/>
              </a:ext>
            </a:extLst>
          </p:cNvPr>
          <p:cNvPicPr>
            <a:picLocks noChangeAspect="1"/>
          </p:cNvPicPr>
          <p:nvPr/>
        </p:nvPicPr>
        <p:blipFill>
          <a:blip r:embed="rId2"/>
          <a:stretch>
            <a:fillRect/>
          </a:stretch>
        </p:blipFill>
        <p:spPr>
          <a:xfrm>
            <a:off x="1020947" y="2861829"/>
            <a:ext cx="6116971" cy="3744244"/>
          </a:xfrm>
          <a:prstGeom prst="rect">
            <a:avLst/>
          </a:prstGeom>
        </p:spPr>
      </p:pic>
      <p:pic>
        <p:nvPicPr>
          <p:cNvPr id="5" name="Picture 4">
            <a:extLst>
              <a:ext uri="{FF2B5EF4-FFF2-40B4-BE49-F238E27FC236}">
                <a16:creationId xmlns:a16="http://schemas.microsoft.com/office/drawing/2014/main" id="{883EE633-FC7A-478D-91DD-A65CBA13D806}"/>
              </a:ext>
            </a:extLst>
          </p:cNvPr>
          <p:cNvPicPr>
            <a:picLocks noChangeAspect="1"/>
          </p:cNvPicPr>
          <p:nvPr/>
        </p:nvPicPr>
        <p:blipFill>
          <a:blip r:embed="rId3"/>
          <a:stretch>
            <a:fillRect/>
          </a:stretch>
        </p:blipFill>
        <p:spPr>
          <a:xfrm>
            <a:off x="7221184" y="2897843"/>
            <a:ext cx="3833192" cy="3708229"/>
          </a:xfrm>
          <a:prstGeom prst="rect">
            <a:avLst/>
          </a:prstGeom>
        </p:spPr>
      </p:pic>
    </p:spTree>
    <p:extLst>
      <p:ext uri="{BB962C8B-B14F-4D97-AF65-F5344CB8AC3E}">
        <p14:creationId xmlns:p14="http://schemas.microsoft.com/office/powerpoint/2010/main" val="294725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3" name="Picture 2">
            <a:extLst>
              <a:ext uri="{FF2B5EF4-FFF2-40B4-BE49-F238E27FC236}">
                <a16:creationId xmlns:a16="http://schemas.microsoft.com/office/drawing/2014/main" id="{86BF3F77-361D-44BF-974F-FF2DC1CD179D}"/>
              </a:ext>
            </a:extLst>
          </p:cNvPr>
          <p:cNvPicPr>
            <a:picLocks noChangeAspect="1"/>
          </p:cNvPicPr>
          <p:nvPr/>
        </p:nvPicPr>
        <p:blipFill>
          <a:blip r:embed="rId2"/>
          <a:stretch>
            <a:fillRect/>
          </a:stretch>
        </p:blipFill>
        <p:spPr>
          <a:xfrm>
            <a:off x="909628" y="3069770"/>
            <a:ext cx="4474136" cy="3648597"/>
          </a:xfrm>
          <a:prstGeom prst="rect">
            <a:avLst/>
          </a:prstGeom>
        </p:spPr>
      </p:pic>
      <p:pic>
        <p:nvPicPr>
          <p:cNvPr id="7" name="Picture 6">
            <a:extLst>
              <a:ext uri="{FF2B5EF4-FFF2-40B4-BE49-F238E27FC236}">
                <a16:creationId xmlns:a16="http://schemas.microsoft.com/office/drawing/2014/main" id="{5F3912E8-E250-4826-BA0E-DB13CEACF04C}"/>
              </a:ext>
            </a:extLst>
          </p:cNvPr>
          <p:cNvPicPr>
            <a:picLocks noChangeAspect="1"/>
          </p:cNvPicPr>
          <p:nvPr/>
        </p:nvPicPr>
        <p:blipFill>
          <a:blip r:embed="rId3"/>
          <a:stretch>
            <a:fillRect/>
          </a:stretch>
        </p:blipFill>
        <p:spPr>
          <a:xfrm>
            <a:off x="5455192" y="3265714"/>
            <a:ext cx="6736808" cy="3452653"/>
          </a:xfrm>
          <a:prstGeom prst="rect">
            <a:avLst/>
          </a:prstGeom>
        </p:spPr>
      </p:pic>
    </p:spTree>
    <p:extLst>
      <p:ext uri="{BB962C8B-B14F-4D97-AF65-F5344CB8AC3E}">
        <p14:creationId xmlns:p14="http://schemas.microsoft.com/office/powerpoint/2010/main" val="410706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604C0262-38B9-40C6-ACD5-D5D7ADB13EF0}"/>
              </a:ext>
            </a:extLst>
          </p:cNvPr>
          <p:cNvPicPr>
            <a:picLocks noChangeAspect="1"/>
          </p:cNvPicPr>
          <p:nvPr/>
        </p:nvPicPr>
        <p:blipFill>
          <a:blip r:embed="rId2"/>
          <a:stretch>
            <a:fillRect/>
          </a:stretch>
        </p:blipFill>
        <p:spPr>
          <a:xfrm>
            <a:off x="1029605" y="1690689"/>
            <a:ext cx="5623122" cy="4621212"/>
          </a:xfrm>
          <a:prstGeom prst="rect">
            <a:avLst/>
          </a:prstGeom>
        </p:spPr>
      </p:pic>
      <p:pic>
        <p:nvPicPr>
          <p:cNvPr id="5" name="Picture 4">
            <a:extLst>
              <a:ext uri="{FF2B5EF4-FFF2-40B4-BE49-F238E27FC236}">
                <a16:creationId xmlns:a16="http://schemas.microsoft.com/office/drawing/2014/main" id="{E2CD2ABE-5E00-4A44-82A2-E7E118687732}"/>
              </a:ext>
            </a:extLst>
          </p:cNvPr>
          <p:cNvPicPr>
            <a:picLocks noChangeAspect="1"/>
          </p:cNvPicPr>
          <p:nvPr/>
        </p:nvPicPr>
        <p:blipFill>
          <a:blip r:embed="rId3"/>
          <a:stretch>
            <a:fillRect/>
          </a:stretch>
        </p:blipFill>
        <p:spPr>
          <a:xfrm>
            <a:off x="6844132" y="1960562"/>
            <a:ext cx="4822372" cy="4351337"/>
          </a:xfrm>
          <a:prstGeom prst="rect">
            <a:avLst/>
          </a:prstGeom>
        </p:spPr>
      </p:pic>
    </p:spTree>
    <p:extLst>
      <p:ext uri="{BB962C8B-B14F-4D97-AF65-F5344CB8AC3E}">
        <p14:creationId xmlns:p14="http://schemas.microsoft.com/office/powerpoint/2010/main" val="94247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E9B60299-828C-4FE9-8CC6-150E3D649E50}"/>
              </a:ext>
            </a:extLst>
          </p:cNvPr>
          <p:cNvPicPr>
            <a:picLocks noChangeAspect="1"/>
          </p:cNvPicPr>
          <p:nvPr/>
        </p:nvPicPr>
        <p:blipFill>
          <a:blip r:embed="rId2"/>
          <a:stretch>
            <a:fillRect/>
          </a:stretch>
        </p:blipFill>
        <p:spPr>
          <a:xfrm>
            <a:off x="905069" y="1567543"/>
            <a:ext cx="5514392" cy="4925332"/>
          </a:xfrm>
          <a:prstGeom prst="rect">
            <a:avLst/>
          </a:prstGeom>
        </p:spPr>
      </p:pic>
      <p:pic>
        <p:nvPicPr>
          <p:cNvPr id="7" name="Picture 6">
            <a:extLst>
              <a:ext uri="{FF2B5EF4-FFF2-40B4-BE49-F238E27FC236}">
                <a16:creationId xmlns:a16="http://schemas.microsoft.com/office/drawing/2014/main" id="{2B8EB7F6-5AB2-4570-ADFC-802A0CFBB821}"/>
              </a:ext>
            </a:extLst>
          </p:cNvPr>
          <p:cNvPicPr>
            <a:picLocks noChangeAspect="1"/>
          </p:cNvPicPr>
          <p:nvPr/>
        </p:nvPicPr>
        <p:blipFill>
          <a:blip r:embed="rId3"/>
          <a:stretch>
            <a:fillRect/>
          </a:stretch>
        </p:blipFill>
        <p:spPr>
          <a:xfrm>
            <a:off x="6486330" y="1362269"/>
            <a:ext cx="4934339" cy="5130606"/>
          </a:xfrm>
          <a:prstGeom prst="rect">
            <a:avLst/>
          </a:prstGeom>
        </p:spPr>
      </p:pic>
    </p:spTree>
    <p:extLst>
      <p:ext uri="{BB962C8B-B14F-4D97-AF65-F5344CB8AC3E}">
        <p14:creationId xmlns:p14="http://schemas.microsoft.com/office/powerpoint/2010/main" val="3490984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26AB9677-6ACD-4E28-944D-FDC57D0A993F}"/>
              </a:ext>
            </a:extLst>
          </p:cNvPr>
          <p:cNvPicPr>
            <a:picLocks noChangeAspect="1"/>
          </p:cNvPicPr>
          <p:nvPr/>
        </p:nvPicPr>
        <p:blipFill>
          <a:blip r:embed="rId2"/>
          <a:stretch>
            <a:fillRect/>
          </a:stretch>
        </p:blipFill>
        <p:spPr>
          <a:xfrm>
            <a:off x="1091391" y="1923489"/>
            <a:ext cx="4217727" cy="4351338"/>
          </a:xfrm>
          <a:prstGeom prst="rect">
            <a:avLst/>
          </a:prstGeom>
        </p:spPr>
      </p:pic>
      <p:pic>
        <p:nvPicPr>
          <p:cNvPr id="7" name="Picture 6">
            <a:extLst>
              <a:ext uri="{FF2B5EF4-FFF2-40B4-BE49-F238E27FC236}">
                <a16:creationId xmlns:a16="http://schemas.microsoft.com/office/drawing/2014/main" id="{A2E347E3-7A3A-4C06-A258-42762BC05335}"/>
              </a:ext>
            </a:extLst>
          </p:cNvPr>
          <p:cNvPicPr>
            <a:picLocks noChangeAspect="1"/>
          </p:cNvPicPr>
          <p:nvPr/>
        </p:nvPicPr>
        <p:blipFill>
          <a:blip r:embed="rId3"/>
          <a:stretch>
            <a:fillRect/>
          </a:stretch>
        </p:blipFill>
        <p:spPr>
          <a:xfrm>
            <a:off x="5411755" y="1690688"/>
            <a:ext cx="5688854" cy="4584139"/>
          </a:xfrm>
          <a:prstGeom prst="rect">
            <a:avLst/>
          </a:prstGeom>
        </p:spPr>
      </p:pic>
    </p:spTree>
    <p:extLst>
      <p:ext uri="{BB962C8B-B14F-4D97-AF65-F5344CB8AC3E}">
        <p14:creationId xmlns:p14="http://schemas.microsoft.com/office/powerpoint/2010/main" val="3351594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336D3017-A02B-4259-9C24-C2BC08DBFD8D}"/>
              </a:ext>
            </a:extLst>
          </p:cNvPr>
          <p:cNvPicPr>
            <a:picLocks noChangeAspect="1"/>
          </p:cNvPicPr>
          <p:nvPr/>
        </p:nvPicPr>
        <p:blipFill>
          <a:blip r:embed="rId2"/>
          <a:stretch>
            <a:fillRect/>
          </a:stretch>
        </p:blipFill>
        <p:spPr>
          <a:xfrm>
            <a:off x="1124903" y="2034072"/>
            <a:ext cx="5621130" cy="4066713"/>
          </a:xfrm>
          <a:prstGeom prst="rect">
            <a:avLst/>
          </a:prstGeom>
        </p:spPr>
      </p:pic>
      <p:pic>
        <p:nvPicPr>
          <p:cNvPr id="5" name="Picture 4">
            <a:extLst>
              <a:ext uri="{FF2B5EF4-FFF2-40B4-BE49-F238E27FC236}">
                <a16:creationId xmlns:a16="http://schemas.microsoft.com/office/drawing/2014/main" id="{6C476EEE-002B-4310-AAE2-65A7C066C167}"/>
              </a:ext>
            </a:extLst>
          </p:cNvPr>
          <p:cNvPicPr>
            <a:picLocks noChangeAspect="1"/>
          </p:cNvPicPr>
          <p:nvPr/>
        </p:nvPicPr>
        <p:blipFill>
          <a:blip r:embed="rId3"/>
          <a:stretch>
            <a:fillRect/>
          </a:stretch>
        </p:blipFill>
        <p:spPr>
          <a:xfrm>
            <a:off x="6923314" y="2108718"/>
            <a:ext cx="4430486" cy="3992067"/>
          </a:xfrm>
          <a:prstGeom prst="rect">
            <a:avLst/>
          </a:prstGeom>
        </p:spPr>
      </p:pic>
    </p:spTree>
    <p:extLst>
      <p:ext uri="{BB962C8B-B14F-4D97-AF65-F5344CB8AC3E}">
        <p14:creationId xmlns:p14="http://schemas.microsoft.com/office/powerpoint/2010/main" val="682425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FEBDD759-AED7-41EC-84BB-CE598B12F556}"/>
              </a:ext>
            </a:extLst>
          </p:cNvPr>
          <p:cNvPicPr>
            <a:picLocks noChangeAspect="1"/>
          </p:cNvPicPr>
          <p:nvPr/>
        </p:nvPicPr>
        <p:blipFill>
          <a:blip r:embed="rId2"/>
          <a:stretch>
            <a:fillRect/>
          </a:stretch>
        </p:blipFill>
        <p:spPr>
          <a:xfrm>
            <a:off x="1231642" y="1569559"/>
            <a:ext cx="9106676" cy="4728604"/>
          </a:xfrm>
          <a:prstGeom prst="rect">
            <a:avLst/>
          </a:prstGeom>
        </p:spPr>
      </p:pic>
    </p:spTree>
    <p:extLst>
      <p:ext uri="{BB962C8B-B14F-4D97-AF65-F5344CB8AC3E}">
        <p14:creationId xmlns:p14="http://schemas.microsoft.com/office/powerpoint/2010/main" val="804462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Multiclass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19CD6A3B-3A31-48DA-BE69-9CF0EDA54165}"/>
              </a:ext>
            </a:extLst>
          </p:cNvPr>
          <p:cNvPicPr>
            <a:picLocks noChangeAspect="1"/>
          </p:cNvPicPr>
          <p:nvPr/>
        </p:nvPicPr>
        <p:blipFill>
          <a:blip r:embed="rId2"/>
          <a:stretch>
            <a:fillRect/>
          </a:stretch>
        </p:blipFill>
        <p:spPr>
          <a:xfrm>
            <a:off x="951723" y="1291404"/>
            <a:ext cx="9946432" cy="5081403"/>
          </a:xfrm>
          <a:prstGeom prst="rect">
            <a:avLst/>
          </a:prstGeom>
        </p:spPr>
      </p:pic>
    </p:spTree>
    <p:extLst>
      <p:ext uri="{BB962C8B-B14F-4D97-AF65-F5344CB8AC3E}">
        <p14:creationId xmlns:p14="http://schemas.microsoft.com/office/powerpoint/2010/main" val="175859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7BFE7B63-B166-4A78-AE27-CFDFCEC97EED}"/>
              </a:ext>
            </a:extLst>
          </p:cNvPr>
          <p:cNvPicPr>
            <a:picLocks noChangeAspect="1"/>
          </p:cNvPicPr>
          <p:nvPr/>
        </p:nvPicPr>
        <p:blipFill>
          <a:blip r:embed="rId2"/>
          <a:stretch>
            <a:fillRect/>
          </a:stretch>
        </p:blipFill>
        <p:spPr>
          <a:xfrm>
            <a:off x="838200" y="1690688"/>
            <a:ext cx="5034699" cy="3825572"/>
          </a:xfrm>
          <a:prstGeom prst="rect">
            <a:avLst/>
          </a:prstGeom>
        </p:spPr>
      </p:pic>
      <p:pic>
        <p:nvPicPr>
          <p:cNvPr id="7" name="Picture 6">
            <a:extLst>
              <a:ext uri="{FF2B5EF4-FFF2-40B4-BE49-F238E27FC236}">
                <a16:creationId xmlns:a16="http://schemas.microsoft.com/office/drawing/2014/main" id="{85D79D89-2828-44AC-9EEF-8686D0BB048F}"/>
              </a:ext>
            </a:extLst>
          </p:cNvPr>
          <p:cNvPicPr>
            <a:picLocks noChangeAspect="1"/>
          </p:cNvPicPr>
          <p:nvPr/>
        </p:nvPicPr>
        <p:blipFill>
          <a:blip r:embed="rId3"/>
          <a:stretch>
            <a:fillRect/>
          </a:stretch>
        </p:blipFill>
        <p:spPr>
          <a:xfrm>
            <a:off x="6149419" y="1530655"/>
            <a:ext cx="5034699" cy="3985605"/>
          </a:xfrm>
          <a:prstGeom prst="rect">
            <a:avLst/>
          </a:prstGeom>
        </p:spPr>
      </p:pic>
    </p:spTree>
    <p:extLst>
      <p:ext uri="{BB962C8B-B14F-4D97-AF65-F5344CB8AC3E}">
        <p14:creationId xmlns:p14="http://schemas.microsoft.com/office/powerpoint/2010/main" val="337195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895D7642-1311-47EF-B7F6-BD552EE66C9C}"/>
              </a:ext>
            </a:extLst>
          </p:cNvPr>
          <p:cNvPicPr>
            <a:picLocks noChangeAspect="1"/>
          </p:cNvPicPr>
          <p:nvPr/>
        </p:nvPicPr>
        <p:blipFill>
          <a:blip r:embed="rId2"/>
          <a:stretch>
            <a:fillRect/>
          </a:stretch>
        </p:blipFill>
        <p:spPr>
          <a:xfrm>
            <a:off x="838200" y="1356180"/>
            <a:ext cx="10323136" cy="5242583"/>
          </a:xfrm>
          <a:prstGeom prst="rect">
            <a:avLst/>
          </a:prstGeom>
        </p:spPr>
      </p:pic>
    </p:spTree>
    <p:extLst>
      <p:ext uri="{BB962C8B-B14F-4D97-AF65-F5344CB8AC3E}">
        <p14:creationId xmlns:p14="http://schemas.microsoft.com/office/powerpoint/2010/main" val="3838094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E38E035A-EFAE-4918-8EB1-44AD8FE45E11}"/>
              </a:ext>
            </a:extLst>
          </p:cNvPr>
          <p:cNvPicPr>
            <a:picLocks noChangeAspect="1"/>
          </p:cNvPicPr>
          <p:nvPr/>
        </p:nvPicPr>
        <p:blipFill>
          <a:blip r:embed="rId2"/>
          <a:stretch>
            <a:fillRect/>
          </a:stretch>
        </p:blipFill>
        <p:spPr>
          <a:xfrm>
            <a:off x="754144" y="1710540"/>
            <a:ext cx="10515600" cy="4782335"/>
          </a:xfrm>
          <a:prstGeom prst="rect">
            <a:avLst/>
          </a:prstGeom>
        </p:spPr>
      </p:pic>
    </p:spTree>
    <p:extLst>
      <p:ext uri="{BB962C8B-B14F-4D97-AF65-F5344CB8AC3E}">
        <p14:creationId xmlns:p14="http://schemas.microsoft.com/office/powerpoint/2010/main" val="1810925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0E6C34B2-1711-4617-99B1-0CD35BA199FF}"/>
              </a:ext>
            </a:extLst>
          </p:cNvPr>
          <p:cNvPicPr>
            <a:picLocks noChangeAspect="1"/>
          </p:cNvPicPr>
          <p:nvPr/>
        </p:nvPicPr>
        <p:blipFill>
          <a:blip r:embed="rId2"/>
          <a:stretch>
            <a:fillRect/>
          </a:stretch>
        </p:blipFill>
        <p:spPr>
          <a:xfrm>
            <a:off x="999241" y="1584799"/>
            <a:ext cx="10011266" cy="4592163"/>
          </a:xfrm>
          <a:prstGeom prst="rect">
            <a:avLst/>
          </a:prstGeom>
        </p:spPr>
      </p:pic>
    </p:spTree>
    <p:extLst>
      <p:ext uri="{BB962C8B-B14F-4D97-AF65-F5344CB8AC3E}">
        <p14:creationId xmlns:p14="http://schemas.microsoft.com/office/powerpoint/2010/main" val="4178924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BD08D675-8193-4652-9619-74F4605B4471}"/>
              </a:ext>
            </a:extLst>
          </p:cNvPr>
          <p:cNvPicPr>
            <a:picLocks noChangeAspect="1"/>
          </p:cNvPicPr>
          <p:nvPr/>
        </p:nvPicPr>
        <p:blipFill>
          <a:blip r:embed="rId2"/>
          <a:stretch>
            <a:fillRect/>
          </a:stretch>
        </p:blipFill>
        <p:spPr>
          <a:xfrm>
            <a:off x="989815" y="1432874"/>
            <a:ext cx="9785022" cy="4967925"/>
          </a:xfrm>
          <a:prstGeom prst="rect">
            <a:avLst/>
          </a:prstGeom>
        </p:spPr>
      </p:pic>
    </p:spTree>
    <p:extLst>
      <p:ext uri="{BB962C8B-B14F-4D97-AF65-F5344CB8AC3E}">
        <p14:creationId xmlns:p14="http://schemas.microsoft.com/office/powerpoint/2010/main" val="2340380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FA728E80-DB74-441E-889C-2E0F21181883}"/>
              </a:ext>
            </a:extLst>
          </p:cNvPr>
          <p:cNvPicPr>
            <a:picLocks noChangeAspect="1"/>
          </p:cNvPicPr>
          <p:nvPr/>
        </p:nvPicPr>
        <p:blipFill>
          <a:blip r:embed="rId2"/>
          <a:stretch>
            <a:fillRect/>
          </a:stretch>
        </p:blipFill>
        <p:spPr>
          <a:xfrm>
            <a:off x="923828" y="1413335"/>
            <a:ext cx="10020692" cy="4864917"/>
          </a:xfrm>
          <a:prstGeom prst="rect">
            <a:avLst/>
          </a:prstGeom>
        </p:spPr>
      </p:pic>
    </p:spTree>
    <p:extLst>
      <p:ext uri="{BB962C8B-B14F-4D97-AF65-F5344CB8AC3E}">
        <p14:creationId xmlns:p14="http://schemas.microsoft.com/office/powerpoint/2010/main" val="3455972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AF13DF47-BCBE-4399-AA98-6B0D48B53691}"/>
              </a:ext>
            </a:extLst>
          </p:cNvPr>
          <p:cNvPicPr>
            <a:picLocks noChangeAspect="1"/>
          </p:cNvPicPr>
          <p:nvPr/>
        </p:nvPicPr>
        <p:blipFill>
          <a:blip r:embed="rId2"/>
          <a:stretch>
            <a:fillRect/>
          </a:stretch>
        </p:blipFill>
        <p:spPr>
          <a:xfrm>
            <a:off x="1121791" y="1375232"/>
            <a:ext cx="9228840" cy="4936668"/>
          </a:xfrm>
          <a:prstGeom prst="rect">
            <a:avLst/>
          </a:prstGeom>
        </p:spPr>
      </p:pic>
    </p:spTree>
    <p:extLst>
      <p:ext uri="{BB962C8B-B14F-4D97-AF65-F5344CB8AC3E}">
        <p14:creationId xmlns:p14="http://schemas.microsoft.com/office/powerpoint/2010/main" val="292478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a:bodyPr>
          <a:lstStyle/>
          <a:p>
            <a:r>
              <a:rPr lang="en-IN" dirty="0"/>
              <a:t>Types of Machine Learning</a:t>
            </a:r>
          </a:p>
          <a:p>
            <a:r>
              <a:rPr lang="en-IN" dirty="0"/>
              <a:t>Machine Learning Algorithms</a:t>
            </a:r>
          </a:p>
          <a:p>
            <a:r>
              <a:rPr lang="en-IN" dirty="0"/>
              <a:t>Machine learning examples</a:t>
            </a:r>
          </a:p>
          <a:p>
            <a:endParaRPr lang="en-IN" dirty="0"/>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D0330B09-6030-4B4B-9E60-2CD7B0BA09EE}"/>
              </a:ext>
            </a:extLst>
          </p:cNvPr>
          <p:cNvPicPr>
            <a:picLocks noChangeAspect="1"/>
          </p:cNvPicPr>
          <p:nvPr/>
        </p:nvPicPr>
        <p:blipFill>
          <a:blip r:embed="rId2"/>
          <a:stretch>
            <a:fillRect/>
          </a:stretch>
        </p:blipFill>
        <p:spPr>
          <a:xfrm>
            <a:off x="1046376" y="1329508"/>
            <a:ext cx="5222449" cy="5005304"/>
          </a:xfrm>
          <a:prstGeom prst="rect">
            <a:avLst/>
          </a:prstGeom>
        </p:spPr>
      </p:pic>
      <p:pic>
        <p:nvPicPr>
          <p:cNvPr id="5" name="Picture 4">
            <a:extLst>
              <a:ext uri="{FF2B5EF4-FFF2-40B4-BE49-F238E27FC236}">
                <a16:creationId xmlns:a16="http://schemas.microsoft.com/office/drawing/2014/main" id="{57B8709B-C47A-49D4-B06E-9D6B991A2ABA}"/>
              </a:ext>
            </a:extLst>
          </p:cNvPr>
          <p:cNvPicPr>
            <a:picLocks noChangeAspect="1"/>
          </p:cNvPicPr>
          <p:nvPr/>
        </p:nvPicPr>
        <p:blipFill>
          <a:blip r:embed="rId3"/>
          <a:stretch>
            <a:fillRect/>
          </a:stretch>
        </p:blipFill>
        <p:spPr>
          <a:xfrm>
            <a:off x="6363093" y="1478110"/>
            <a:ext cx="4864231" cy="4460777"/>
          </a:xfrm>
          <a:prstGeom prst="rect">
            <a:avLst/>
          </a:prstGeom>
        </p:spPr>
      </p:pic>
    </p:spTree>
    <p:extLst>
      <p:ext uri="{BB962C8B-B14F-4D97-AF65-F5344CB8AC3E}">
        <p14:creationId xmlns:p14="http://schemas.microsoft.com/office/powerpoint/2010/main" val="305151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E8528B8E-2AD1-4130-973D-612B52479B3F}"/>
              </a:ext>
            </a:extLst>
          </p:cNvPr>
          <p:cNvPicPr>
            <a:picLocks noChangeAspect="1"/>
          </p:cNvPicPr>
          <p:nvPr/>
        </p:nvPicPr>
        <p:blipFill>
          <a:blip r:embed="rId2"/>
          <a:stretch>
            <a:fillRect/>
          </a:stretch>
        </p:blipFill>
        <p:spPr>
          <a:xfrm>
            <a:off x="1121791" y="1432387"/>
            <a:ext cx="4807670" cy="4744576"/>
          </a:xfrm>
          <a:prstGeom prst="rect">
            <a:avLst/>
          </a:prstGeom>
        </p:spPr>
      </p:pic>
      <p:pic>
        <p:nvPicPr>
          <p:cNvPr id="7" name="Picture 6">
            <a:extLst>
              <a:ext uri="{FF2B5EF4-FFF2-40B4-BE49-F238E27FC236}">
                <a16:creationId xmlns:a16="http://schemas.microsoft.com/office/drawing/2014/main" id="{69FDC2F9-2409-411B-AC79-D261BAF9C306}"/>
              </a:ext>
            </a:extLst>
          </p:cNvPr>
          <p:cNvPicPr>
            <a:picLocks noChangeAspect="1"/>
          </p:cNvPicPr>
          <p:nvPr/>
        </p:nvPicPr>
        <p:blipFill>
          <a:blip r:embed="rId3"/>
          <a:stretch>
            <a:fillRect/>
          </a:stretch>
        </p:blipFill>
        <p:spPr>
          <a:xfrm>
            <a:off x="6262541" y="1825625"/>
            <a:ext cx="5372566" cy="4351338"/>
          </a:xfrm>
          <a:prstGeom prst="rect">
            <a:avLst/>
          </a:prstGeom>
        </p:spPr>
      </p:pic>
    </p:spTree>
    <p:extLst>
      <p:ext uri="{BB962C8B-B14F-4D97-AF65-F5344CB8AC3E}">
        <p14:creationId xmlns:p14="http://schemas.microsoft.com/office/powerpoint/2010/main" val="344746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657BCCF6-BA27-496F-9E1A-B1C5CB0FACF1}"/>
              </a:ext>
            </a:extLst>
          </p:cNvPr>
          <p:cNvPicPr>
            <a:picLocks noChangeAspect="1"/>
          </p:cNvPicPr>
          <p:nvPr/>
        </p:nvPicPr>
        <p:blipFill>
          <a:blip r:embed="rId2"/>
          <a:stretch>
            <a:fillRect/>
          </a:stretch>
        </p:blipFill>
        <p:spPr>
          <a:xfrm>
            <a:off x="970961" y="1611472"/>
            <a:ext cx="5125039" cy="4789328"/>
          </a:xfrm>
          <a:prstGeom prst="rect">
            <a:avLst/>
          </a:prstGeom>
        </p:spPr>
      </p:pic>
      <p:pic>
        <p:nvPicPr>
          <p:cNvPr id="5" name="Picture 4">
            <a:extLst>
              <a:ext uri="{FF2B5EF4-FFF2-40B4-BE49-F238E27FC236}">
                <a16:creationId xmlns:a16="http://schemas.microsoft.com/office/drawing/2014/main" id="{206E3D60-016B-4E6D-B23D-39F2AA6F3146}"/>
              </a:ext>
            </a:extLst>
          </p:cNvPr>
          <p:cNvPicPr>
            <a:picLocks noChangeAspect="1"/>
          </p:cNvPicPr>
          <p:nvPr/>
        </p:nvPicPr>
        <p:blipFill>
          <a:blip r:embed="rId3"/>
          <a:stretch>
            <a:fillRect/>
          </a:stretch>
        </p:blipFill>
        <p:spPr>
          <a:xfrm>
            <a:off x="6228760" y="1649576"/>
            <a:ext cx="5125039" cy="4751224"/>
          </a:xfrm>
          <a:prstGeom prst="rect">
            <a:avLst/>
          </a:prstGeom>
        </p:spPr>
      </p:pic>
    </p:spTree>
    <p:extLst>
      <p:ext uri="{BB962C8B-B14F-4D97-AF65-F5344CB8AC3E}">
        <p14:creationId xmlns:p14="http://schemas.microsoft.com/office/powerpoint/2010/main" val="3186142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7D8D42AE-740C-4854-813E-D85B0743C3EA}"/>
              </a:ext>
            </a:extLst>
          </p:cNvPr>
          <p:cNvPicPr>
            <a:picLocks noChangeAspect="1"/>
          </p:cNvPicPr>
          <p:nvPr/>
        </p:nvPicPr>
        <p:blipFill>
          <a:blip r:embed="rId2"/>
          <a:stretch>
            <a:fillRect/>
          </a:stretch>
        </p:blipFill>
        <p:spPr>
          <a:xfrm>
            <a:off x="990173" y="1442302"/>
            <a:ext cx="4404742" cy="4583886"/>
          </a:xfrm>
          <a:prstGeom prst="rect">
            <a:avLst/>
          </a:prstGeom>
        </p:spPr>
      </p:pic>
      <p:pic>
        <p:nvPicPr>
          <p:cNvPr id="8" name="Picture 7">
            <a:extLst>
              <a:ext uri="{FF2B5EF4-FFF2-40B4-BE49-F238E27FC236}">
                <a16:creationId xmlns:a16="http://schemas.microsoft.com/office/drawing/2014/main" id="{E86EF20F-E98C-46A9-B216-BB2D7CB8BB44}"/>
              </a:ext>
            </a:extLst>
          </p:cNvPr>
          <p:cNvPicPr>
            <a:picLocks noChangeAspect="1"/>
          </p:cNvPicPr>
          <p:nvPr/>
        </p:nvPicPr>
        <p:blipFill>
          <a:blip r:embed="rId3"/>
          <a:stretch>
            <a:fillRect/>
          </a:stretch>
        </p:blipFill>
        <p:spPr>
          <a:xfrm>
            <a:off x="5523892" y="1531455"/>
            <a:ext cx="5872900" cy="4494733"/>
          </a:xfrm>
          <a:prstGeom prst="rect">
            <a:avLst/>
          </a:prstGeom>
        </p:spPr>
      </p:pic>
    </p:spTree>
    <p:extLst>
      <p:ext uri="{BB962C8B-B14F-4D97-AF65-F5344CB8AC3E}">
        <p14:creationId xmlns:p14="http://schemas.microsoft.com/office/powerpoint/2010/main" val="3451908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 – Classification and Regression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DC4E2BA8-4C63-4157-AEDA-B06710A6B09E}"/>
              </a:ext>
            </a:extLst>
          </p:cNvPr>
          <p:cNvPicPr>
            <a:picLocks noChangeAspect="1"/>
          </p:cNvPicPr>
          <p:nvPr/>
        </p:nvPicPr>
        <p:blipFill>
          <a:blip r:embed="rId2"/>
          <a:stretch>
            <a:fillRect/>
          </a:stretch>
        </p:blipFill>
        <p:spPr>
          <a:xfrm>
            <a:off x="1244338" y="1852268"/>
            <a:ext cx="9030877" cy="4298052"/>
          </a:xfrm>
          <a:prstGeom prst="rect">
            <a:avLst/>
          </a:prstGeom>
        </p:spPr>
      </p:pic>
    </p:spTree>
    <p:extLst>
      <p:ext uri="{BB962C8B-B14F-4D97-AF65-F5344CB8AC3E}">
        <p14:creationId xmlns:p14="http://schemas.microsoft.com/office/powerpoint/2010/main" val="2098109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 – Buy a thermostat or not</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50CAD408-8B64-42DF-87B8-3D88C5976164}"/>
              </a:ext>
            </a:extLst>
          </p:cNvPr>
          <p:cNvPicPr>
            <a:picLocks noChangeAspect="1"/>
          </p:cNvPicPr>
          <p:nvPr/>
        </p:nvPicPr>
        <p:blipFill>
          <a:blip r:embed="rId2"/>
          <a:stretch>
            <a:fillRect/>
          </a:stretch>
        </p:blipFill>
        <p:spPr>
          <a:xfrm>
            <a:off x="1753386" y="1847845"/>
            <a:ext cx="8644379" cy="4442845"/>
          </a:xfrm>
          <a:prstGeom prst="rect">
            <a:avLst/>
          </a:prstGeom>
        </p:spPr>
      </p:pic>
    </p:spTree>
    <p:extLst>
      <p:ext uri="{BB962C8B-B14F-4D97-AF65-F5344CB8AC3E}">
        <p14:creationId xmlns:p14="http://schemas.microsoft.com/office/powerpoint/2010/main" val="1373407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 – Buy a thermostat or not</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FC545DDB-6E58-47BF-8681-D9DAB2A811E3}"/>
              </a:ext>
            </a:extLst>
          </p:cNvPr>
          <p:cNvPicPr>
            <a:picLocks noChangeAspect="1"/>
          </p:cNvPicPr>
          <p:nvPr/>
        </p:nvPicPr>
        <p:blipFill>
          <a:blip r:embed="rId2"/>
          <a:stretch>
            <a:fillRect/>
          </a:stretch>
        </p:blipFill>
        <p:spPr>
          <a:xfrm>
            <a:off x="838200" y="1611984"/>
            <a:ext cx="8923338" cy="4666268"/>
          </a:xfrm>
          <a:prstGeom prst="rect">
            <a:avLst/>
          </a:prstGeom>
        </p:spPr>
      </p:pic>
    </p:spTree>
    <p:extLst>
      <p:ext uri="{BB962C8B-B14F-4D97-AF65-F5344CB8AC3E}">
        <p14:creationId xmlns:p14="http://schemas.microsoft.com/office/powerpoint/2010/main" val="1156699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Confusion matrix</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5" name="Picture 4">
            <a:extLst>
              <a:ext uri="{FF2B5EF4-FFF2-40B4-BE49-F238E27FC236}">
                <a16:creationId xmlns:a16="http://schemas.microsoft.com/office/drawing/2014/main" id="{F33ECD99-9342-442B-88B3-1019F4B7DA06}"/>
              </a:ext>
            </a:extLst>
          </p:cNvPr>
          <p:cNvPicPr>
            <a:picLocks noChangeAspect="1"/>
          </p:cNvPicPr>
          <p:nvPr/>
        </p:nvPicPr>
        <p:blipFill>
          <a:blip r:embed="rId2"/>
          <a:stretch>
            <a:fillRect/>
          </a:stretch>
        </p:blipFill>
        <p:spPr>
          <a:xfrm>
            <a:off x="1442301" y="1325697"/>
            <a:ext cx="9982986" cy="5167178"/>
          </a:xfrm>
          <a:prstGeom prst="rect">
            <a:avLst/>
          </a:prstGeom>
        </p:spPr>
      </p:pic>
    </p:spTree>
    <p:extLst>
      <p:ext uri="{BB962C8B-B14F-4D97-AF65-F5344CB8AC3E}">
        <p14:creationId xmlns:p14="http://schemas.microsoft.com/office/powerpoint/2010/main" val="3040765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Confusion matrix</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D56490DF-78A3-4E30-99CC-58026D8FFD37}"/>
              </a:ext>
            </a:extLst>
          </p:cNvPr>
          <p:cNvPicPr>
            <a:picLocks noChangeAspect="1"/>
          </p:cNvPicPr>
          <p:nvPr/>
        </p:nvPicPr>
        <p:blipFill>
          <a:blip r:embed="rId2"/>
          <a:stretch>
            <a:fillRect/>
          </a:stretch>
        </p:blipFill>
        <p:spPr>
          <a:xfrm>
            <a:off x="1117731" y="1489434"/>
            <a:ext cx="9956537" cy="5184743"/>
          </a:xfrm>
          <a:prstGeom prst="rect">
            <a:avLst/>
          </a:prstGeom>
        </p:spPr>
      </p:pic>
    </p:spTree>
    <p:extLst>
      <p:ext uri="{BB962C8B-B14F-4D97-AF65-F5344CB8AC3E}">
        <p14:creationId xmlns:p14="http://schemas.microsoft.com/office/powerpoint/2010/main" val="265861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1E44-06C1-448C-87F3-DCFD27FC78DD}"/>
              </a:ext>
            </a:extLst>
          </p:cNvPr>
          <p:cNvSpPr>
            <a:spLocks noGrp="1"/>
          </p:cNvSpPr>
          <p:nvPr>
            <p:ph type="title"/>
          </p:nvPr>
        </p:nvSpPr>
        <p:spPr/>
        <p:txBody>
          <a:bodyPr/>
          <a:lstStyle/>
          <a:p>
            <a:r>
              <a:rPr lang="en-US" dirty="0"/>
              <a:t>Cross Validation – Evaluating model performance</a:t>
            </a:r>
          </a:p>
        </p:txBody>
      </p:sp>
      <p:pic>
        <p:nvPicPr>
          <p:cNvPr id="5" name="Picture 4">
            <a:extLst>
              <a:ext uri="{FF2B5EF4-FFF2-40B4-BE49-F238E27FC236}">
                <a16:creationId xmlns:a16="http://schemas.microsoft.com/office/drawing/2014/main" id="{53682E8E-9E37-47DC-98E9-7D957E058E5B}"/>
              </a:ext>
            </a:extLst>
          </p:cNvPr>
          <p:cNvPicPr>
            <a:picLocks noChangeAspect="1"/>
          </p:cNvPicPr>
          <p:nvPr/>
        </p:nvPicPr>
        <p:blipFill>
          <a:blip r:embed="rId2"/>
          <a:stretch>
            <a:fillRect/>
          </a:stretch>
        </p:blipFill>
        <p:spPr>
          <a:xfrm>
            <a:off x="6975834" y="1690688"/>
            <a:ext cx="4628561" cy="4373847"/>
          </a:xfrm>
          <a:prstGeom prst="rect">
            <a:avLst/>
          </a:prstGeom>
        </p:spPr>
      </p:pic>
      <p:pic>
        <p:nvPicPr>
          <p:cNvPr id="8" name="Picture 7">
            <a:extLst>
              <a:ext uri="{FF2B5EF4-FFF2-40B4-BE49-F238E27FC236}">
                <a16:creationId xmlns:a16="http://schemas.microsoft.com/office/drawing/2014/main" id="{2EF3858E-AC8A-48F7-A43F-9EB6ACA5649E}"/>
              </a:ext>
            </a:extLst>
          </p:cNvPr>
          <p:cNvPicPr>
            <a:picLocks noChangeAspect="1"/>
          </p:cNvPicPr>
          <p:nvPr/>
        </p:nvPicPr>
        <p:blipFill>
          <a:blip r:embed="rId3"/>
          <a:stretch>
            <a:fillRect/>
          </a:stretch>
        </p:blipFill>
        <p:spPr>
          <a:xfrm>
            <a:off x="697585" y="1596231"/>
            <a:ext cx="5986019" cy="4468304"/>
          </a:xfrm>
          <a:prstGeom prst="rect">
            <a:avLst/>
          </a:prstGeom>
        </p:spPr>
      </p:pic>
    </p:spTree>
    <p:extLst>
      <p:ext uri="{BB962C8B-B14F-4D97-AF65-F5344CB8AC3E}">
        <p14:creationId xmlns:p14="http://schemas.microsoft.com/office/powerpoint/2010/main" val="2076159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Broadly, there are 3 </a:t>
            </a:r>
            <a:r>
              <a:rPr lang="en-US" b="1" u="sng" dirty="0">
                <a:hlinkClick r:id="rId2"/>
              </a:rPr>
              <a:t>types of Machine Learning</a:t>
            </a:r>
            <a:r>
              <a:rPr lang="en-US" b="1" dirty="0"/>
              <a:t> Algorithms</a:t>
            </a:r>
          </a:p>
          <a:p>
            <a:r>
              <a:rPr lang="en-US" b="1" dirty="0"/>
              <a:t>1. Supervised Learning</a:t>
            </a:r>
          </a:p>
          <a:p>
            <a:r>
              <a:rPr lang="en-US" b="1" u="sng" dirty="0"/>
              <a:t>How it works:</a:t>
            </a:r>
            <a:r>
              <a:rPr lang="en-US" dirty="0"/>
              <a:t> This algorithm consist of a target / outcome variable (or dependent variable) which is to be predicted from a given set of predictors (independent variables). Using these set of variables, we generate a function that map inputs to desired outputs. The training process continues until the model achieves a desired level of accuracy on the training data. </a:t>
            </a:r>
          </a:p>
          <a:p>
            <a:r>
              <a:rPr lang="en-US" dirty="0">
                <a:solidFill>
                  <a:srgbClr val="FF0000"/>
                </a:solidFill>
              </a:rPr>
              <a:t>Examples of Supervised Learning: Regression, </a:t>
            </a:r>
            <a:r>
              <a:rPr lang="en-US" u="sng" dirty="0">
                <a:solidFill>
                  <a:srgbClr val="FF0000"/>
                </a:solidFill>
                <a:hlinkClick r:id="rId3">
                  <a:extLst>
                    <a:ext uri="{A12FA001-AC4F-418D-AE19-62706E023703}">
                      <ahyp:hlinkClr xmlns:ahyp="http://schemas.microsoft.com/office/drawing/2018/hyperlinkcolor" val="tx"/>
                    </a:ext>
                  </a:extLst>
                </a:hlinkClick>
              </a:rPr>
              <a:t>Decision Tree</a:t>
            </a:r>
            <a:r>
              <a:rPr lang="en-US" dirty="0">
                <a:solidFill>
                  <a:srgbClr val="FF0000"/>
                </a:solidFill>
              </a:rPr>
              <a:t>, </a:t>
            </a:r>
            <a:r>
              <a:rPr lang="en-US" u="sng" dirty="0">
                <a:solidFill>
                  <a:srgbClr val="FF0000"/>
                </a:solidFill>
                <a:hlinkClick r:id="rId4">
                  <a:extLst>
                    <a:ext uri="{A12FA001-AC4F-418D-AE19-62706E023703}">
                      <ahyp:hlinkClr xmlns:ahyp="http://schemas.microsoft.com/office/drawing/2018/hyperlinkcolor" val="tx"/>
                    </a:ext>
                  </a:extLst>
                </a:hlinkClick>
              </a:rPr>
              <a:t>Random Forest</a:t>
            </a:r>
            <a:r>
              <a:rPr lang="en-US" dirty="0">
                <a:solidFill>
                  <a:srgbClr val="FF0000"/>
                </a:solidFill>
              </a:rPr>
              <a:t>, KNN, Logistic Regression etc.</a:t>
            </a: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267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1E44-06C1-448C-87F3-DCFD27FC78DD}"/>
              </a:ext>
            </a:extLst>
          </p:cNvPr>
          <p:cNvSpPr>
            <a:spLocks noGrp="1"/>
          </p:cNvSpPr>
          <p:nvPr>
            <p:ph type="title"/>
          </p:nvPr>
        </p:nvSpPr>
        <p:spPr/>
        <p:txBody>
          <a:bodyPr/>
          <a:lstStyle/>
          <a:p>
            <a:r>
              <a:rPr lang="en-US" dirty="0"/>
              <a:t>Cross Validation – Evaluating model performance</a:t>
            </a:r>
          </a:p>
        </p:txBody>
      </p:sp>
      <p:pic>
        <p:nvPicPr>
          <p:cNvPr id="3" name="Picture 2">
            <a:extLst>
              <a:ext uri="{FF2B5EF4-FFF2-40B4-BE49-F238E27FC236}">
                <a16:creationId xmlns:a16="http://schemas.microsoft.com/office/drawing/2014/main" id="{2494B616-E428-4FFD-B8E6-621382233962}"/>
              </a:ext>
            </a:extLst>
          </p:cNvPr>
          <p:cNvPicPr>
            <a:picLocks noChangeAspect="1"/>
          </p:cNvPicPr>
          <p:nvPr/>
        </p:nvPicPr>
        <p:blipFill>
          <a:blip r:embed="rId2"/>
          <a:stretch>
            <a:fillRect/>
          </a:stretch>
        </p:blipFill>
        <p:spPr>
          <a:xfrm>
            <a:off x="734505" y="1805799"/>
            <a:ext cx="5257801" cy="4312197"/>
          </a:xfrm>
          <a:prstGeom prst="rect">
            <a:avLst/>
          </a:prstGeom>
        </p:spPr>
      </p:pic>
      <p:pic>
        <p:nvPicPr>
          <p:cNvPr id="4" name="Picture 3">
            <a:extLst>
              <a:ext uri="{FF2B5EF4-FFF2-40B4-BE49-F238E27FC236}">
                <a16:creationId xmlns:a16="http://schemas.microsoft.com/office/drawing/2014/main" id="{B9799B64-FEC1-4A61-8C49-D43D338AD43C}"/>
              </a:ext>
            </a:extLst>
          </p:cNvPr>
          <p:cNvPicPr>
            <a:picLocks noChangeAspect="1"/>
          </p:cNvPicPr>
          <p:nvPr/>
        </p:nvPicPr>
        <p:blipFill>
          <a:blip r:embed="rId3"/>
          <a:stretch>
            <a:fillRect/>
          </a:stretch>
        </p:blipFill>
        <p:spPr>
          <a:xfrm>
            <a:off x="6096001" y="1564849"/>
            <a:ext cx="5451834" cy="4553146"/>
          </a:xfrm>
          <a:prstGeom prst="rect">
            <a:avLst/>
          </a:prstGeom>
        </p:spPr>
      </p:pic>
    </p:spTree>
    <p:extLst>
      <p:ext uri="{BB962C8B-B14F-4D97-AF65-F5344CB8AC3E}">
        <p14:creationId xmlns:p14="http://schemas.microsoft.com/office/powerpoint/2010/main" val="2342371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1E44-06C1-448C-87F3-DCFD27FC78DD}"/>
              </a:ext>
            </a:extLst>
          </p:cNvPr>
          <p:cNvSpPr>
            <a:spLocks noGrp="1"/>
          </p:cNvSpPr>
          <p:nvPr>
            <p:ph type="title"/>
          </p:nvPr>
        </p:nvSpPr>
        <p:spPr/>
        <p:txBody>
          <a:bodyPr/>
          <a:lstStyle/>
          <a:p>
            <a:r>
              <a:rPr lang="en-US" dirty="0"/>
              <a:t>Cross Validation – Evaluating model performance – Option 3</a:t>
            </a:r>
          </a:p>
        </p:txBody>
      </p:sp>
      <p:pic>
        <p:nvPicPr>
          <p:cNvPr id="5" name="Picture 4">
            <a:extLst>
              <a:ext uri="{FF2B5EF4-FFF2-40B4-BE49-F238E27FC236}">
                <a16:creationId xmlns:a16="http://schemas.microsoft.com/office/drawing/2014/main" id="{7C7337A1-1BB3-4368-8A20-CB466BF000FA}"/>
              </a:ext>
            </a:extLst>
          </p:cNvPr>
          <p:cNvPicPr>
            <a:picLocks noChangeAspect="1"/>
          </p:cNvPicPr>
          <p:nvPr/>
        </p:nvPicPr>
        <p:blipFill>
          <a:blip r:embed="rId2"/>
          <a:stretch>
            <a:fillRect/>
          </a:stretch>
        </p:blipFill>
        <p:spPr>
          <a:xfrm>
            <a:off x="1140644" y="1960775"/>
            <a:ext cx="9954704" cy="4532100"/>
          </a:xfrm>
          <a:prstGeom prst="rect">
            <a:avLst/>
          </a:prstGeom>
        </p:spPr>
      </p:pic>
    </p:spTree>
    <p:extLst>
      <p:ext uri="{BB962C8B-B14F-4D97-AF65-F5344CB8AC3E}">
        <p14:creationId xmlns:p14="http://schemas.microsoft.com/office/powerpoint/2010/main" val="2852507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Means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CD057A54-4080-41A4-A6B1-EE990F3A1409}"/>
              </a:ext>
            </a:extLst>
          </p:cNvPr>
          <p:cNvPicPr>
            <a:picLocks noChangeAspect="1"/>
          </p:cNvPicPr>
          <p:nvPr/>
        </p:nvPicPr>
        <p:blipFill>
          <a:blip r:embed="rId2"/>
          <a:stretch>
            <a:fillRect/>
          </a:stretch>
        </p:blipFill>
        <p:spPr>
          <a:xfrm>
            <a:off x="838200" y="2088508"/>
            <a:ext cx="5086739" cy="3825572"/>
          </a:xfrm>
          <a:prstGeom prst="rect">
            <a:avLst/>
          </a:prstGeom>
        </p:spPr>
      </p:pic>
      <p:pic>
        <p:nvPicPr>
          <p:cNvPr id="5" name="Picture 4">
            <a:extLst>
              <a:ext uri="{FF2B5EF4-FFF2-40B4-BE49-F238E27FC236}">
                <a16:creationId xmlns:a16="http://schemas.microsoft.com/office/drawing/2014/main" id="{9170ACA0-C8ED-475B-B4F2-BEA24AF63742}"/>
              </a:ext>
            </a:extLst>
          </p:cNvPr>
          <p:cNvPicPr>
            <a:picLocks noChangeAspect="1"/>
          </p:cNvPicPr>
          <p:nvPr/>
        </p:nvPicPr>
        <p:blipFill>
          <a:blip r:embed="rId3"/>
          <a:stretch>
            <a:fillRect/>
          </a:stretch>
        </p:blipFill>
        <p:spPr>
          <a:xfrm>
            <a:off x="6095999" y="1562742"/>
            <a:ext cx="5086739" cy="4351338"/>
          </a:xfrm>
          <a:prstGeom prst="rect">
            <a:avLst/>
          </a:prstGeom>
        </p:spPr>
      </p:pic>
    </p:spTree>
    <p:extLst>
      <p:ext uri="{BB962C8B-B14F-4D97-AF65-F5344CB8AC3E}">
        <p14:creationId xmlns:p14="http://schemas.microsoft.com/office/powerpoint/2010/main" val="487917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182EEAAD-60C7-43E8-BB69-22B05B109D1E}"/>
              </a:ext>
            </a:extLst>
          </p:cNvPr>
          <p:cNvPicPr>
            <a:picLocks noChangeAspect="1"/>
          </p:cNvPicPr>
          <p:nvPr/>
        </p:nvPicPr>
        <p:blipFill>
          <a:blip r:embed="rId2"/>
          <a:stretch>
            <a:fillRect/>
          </a:stretch>
        </p:blipFill>
        <p:spPr>
          <a:xfrm>
            <a:off x="838199" y="1562742"/>
            <a:ext cx="5086739" cy="4772744"/>
          </a:xfrm>
          <a:prstGeom prst="rect">
            <a:avLst/>
          </a:prstGeom>
        </p:spPr>
      </p:pic>
      <p:pic>
        <p:nvPicPr>
          <p:cNvPr id="7" name="Picture 6">
            <a:extLst>
              <a:ext uri="{FF2B5EF4-FFF2-40B4-BE49-F238E27FC236}">
                <a16:creationId xmlns:a16="http://schemas.microsoft.com/office/drawing/2014/main" id="{83BD4650-E086-4039-8CEB-4A0EF982DDEB}"/>
              </a:ext>
            </a:extLst>
          </p:cNvPr>
          <p:cNvPicPr>
            <a:picLocks noChangeAspect="1"/>
          </p:cNvPicPr>
          <p:nvPr/>
        </p:nvPicPr>
        <p:blipFill>
          <a:blip r:embed="rId3"/>
          <a:stretch>
            <a:fillRect/>
          </a:stretch>
        </p:blipFill>
        <p:spPr>
          <a:xfrm>
            <a:off x="6167535" y="1417145"/>
            <a:ext cx="5299787" cy="4918341"/>
          </a:xfrm>
          <a:prstGeom prst="rect">
            <a:avLst/>
          </a:prstGeom>
        </p:spPr>
      </p:pic>
    </p:spTree>
    <p:extLst>
      <p:ext uri="{BB962C8B-B14F-4D97-AF65-F5344CB8AC3E}">
        <p14:creationId xmlns:p14="http://schemas.microsoft.com/office/powerpoint/2010/main" val="2112039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C342FF26-9C04-41DA-A2C7-C245AD326D72}"/>
              </a:ext>
            </a:extLst>
          </p:cNvPr>
          <p:cNvPicPr>
            <a:picLocks noChangeAspect="1"/>
          </p:cNvPicPr>
          <p:nvPr/>
        </p:nvPicPr>
        <p:blipFill>
          <a:blip r:embed="rId2"/>
          <a:stretch>
            <a:fillRect/>
          </a:stretch>
        </p:blipFill>
        <p:spPr>
          <a:xfrm>
            <a:off x="1045030" y="1455248"/>
            <a:ext cx="5122505" cy="4918341"/>
          </a:xfrm>
          <a:prstGeom prst="rect">
            <a:avLst/>
          </a:prstGeom>
        </p:spPr>
      </p:pic>
      <p:pic>
        <p:nvPicPr>
          <p:cNvPr id="5" name="Picture 4">
            <a:extLst>
              <a:ext uri="{FF2B5EF4-FFF2-40B4-BE49-F238E27FC236}">
                <a16:creationId xmlns:a16="http://schemas.microsoft.com/office/drawing/2014/main" id="{45D4303C-92C4-4433-A043-70DB221B9D5D}"/>
              </a:ext>
            </a:extLst>
          </p:cNvPr>
          <p:cNvPicPr>
            <a:picLocks noChangeAspect="1"/>
          </p:cNvPicPr>
          <p:nvPr/>
        </p:nvPicPr>
        <p:blipFill>
          <a:blip r:embed="rId3"/>
          <a:stretch>
            <a:fillRect/>
          </a:stretch>
        </p:blipFill>
        <p:spPr>
          <a:xfrm>
            <a:off x="6482324" y="1825626"/>
            <a:ext cx="4871476" cy="4486274"/>
          </a:xfrm>
          <a:prstGeom prst="rect">
            <a:avLst/>
          </a:prstGeom>
        </p:spPr>
      </p:pic>
    </p:spTree>
    <p:extLst>
      <p:ext uri="{BB962C8B-B14F-4D97-AF65-F5344CB8AC3E}">
        <p14:creationId xmlns:p14="http://schemas.microsoft.com/office/powerpoint/2010/main" val="2639715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C2279527-B3B3-41CA-8A07-E93C49ED9773}"/>
              </a:ext>
            </a:extLst>
          </p:cNvPr>
          <p:cNvPicPr>
            <a:picLocks noChangeAspect="1"/>
          </p:cNvPicPr>
          <p:nvPr/>
        </p:nvPicPr>
        <p:blipFill>
          <a:blip r:embed="rId2"/>
          <a:stretch>
            <a:fillRect/>
          </a:stretch>
        </p:blipFill>
        <p:spPr>
          <a:xfrm>
            <a:off x="625151" y="1591006"/>
            <a:ext cx="6092890" cy="5024397"/>
          </a:xfrm>
          <a:prstGeom prst="rect">
            <a:avLst/>
          </a:prstGeom>
        </p:spPr>
      </p:pic>
    </p:spTree>
    <p:extLst>
      <p:ext uri="{BB962C8B-B14F-4D97-AF65-F5344CB8AC3E}">
        <p14:creationId xmlns:p14="http://schemas.microsoft.com/office/powerpoint/2010/main" val="2033459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Elbow method to determine K</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47E957CA-2BA3-48E4-A5D6-1772D51ED6D0}"/>
              </a:ext>
            </a:extLst>
          </p:cNvPr>
          <p:cNvPicPr>
            <a:picLocks noChangeAspect="1"/>
          </p:cNvPicPr>
          <p:nvPr/>
        </p:nvPicPr>
        <p:blipFill>
          <a:blip r:embed="rId2"/>
          <a:stretch>
            <a:fillRect/>
          </a:stretch>
        </p:blipFill>
        <p:spPr>
          <a:xfrm>
            <a:off x="838200" y="1375231"/>
            <a:ext cx="6019800" cy="5117643"/>
          </a:xfrm>
          <a:prstGeom prst="rect">
            <a:avLst/>
          </a:prstGeom>
        </p:spPr>
      </p:pic>
      <p:pic>
        <p:nvPicPr>
          <p:cNvPr id="5" name="Picture 4">
            <a:extLst>
              <a:ext uri="{FF2B5EF4-FFF2-40B4-BE49-F238E27FC236}">
                <a16:creationId xmlns:a16="http://schemas.microsoft.com/office/drawing/2014/main" id="{9136E3FF-89C7-46E3-AE8A-A03A96893D5D}"/>
              </a:ext>
            </a:extLst>
          </p:cNvPr>
          <p:cNvPicPr>
            <a:picLocks noChangeAspect="1"/>
          </p:cNvPicPr>
          <p:nvPr/>
        </p:nvPicPr>
        <p:blipFill>
          <a:blip r:embed="rId3"/>
          <a:stretch>
            <a:fillRect/>
          </a:stretch>
        </p:blipFill>
        <p:spPr>
          <a:xfrm>
            <a:off x="6858000" y="1268964"/>
            <a:ext cx="4805265" cy="5223910"/>
          </a:xfrm>
          <a:prstGeom prst="rect">
            <a:avLst/>
          </a:prstGeom>
        </p:spPr>
      </p:pic>
    </p:spTree>
    <p:extLst>
      <p:ext uri="{BB962C8B-B14F-4D97-AF65-F5344CB8AC3E}">
        <p14:creationId xmlns:p14="http://schemas.microsoft.com/office/powerpoint/2010/main" val="4127630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Nearest Neighbour (KNN)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C92A86C8-2E57-43C6-AB56-623E205D092A}"/>
              </a:ext>
            </a:extLst>
          </p:cNvPr>
          <p:cNvPicPr>
            <a:picLocks noChangeAspect="1"/>
          </p:cNvPicPr>
          <p:nvPr/>
        </p:nvPicPr>
        <p:blipFill>
          <a:blip r:embed="rId2"/>
          <a:stretch>
            <a:fillRect/>
          </a:stretch>
        </p:blipFill>
        <p:spPr>
          <a:xfrm>
            <a:off x="999241" y="1825625"/>
            <a:ext cx="5627801" cy="4667250"/>
          </a:xfrm>
          <a:prstGeom prst="rect">
            <a:avLst/>
          </a:prstGeom>
        </p:spPr>
      </p:pic>
      <p:pic>
        <p:nvPicPr>
          <p:cNvPr id="7" name="Picture 6">
            <a:extLst>
              <a:ext uri="{FF2B5EF4-FFF2-40B4-BE49-F238E27FC236}">
                <a16:creationId xmlns:a16="http://schemas.microsoft.com/office/drawing/2014/main" id="{A6E52DAC-A2B9-4071-AC20-4776E7C3B77E}"/>
              </a:ext>
            </a:extLst>
          </p:cNvPr>
          <p:cNvPicPr>
            <a:picLocks noChangeAspect="1"/>
          </p:cNvPicPr>
          <p:nvPr/>
        </p:nvPicPr>
        <p:blipFill>
          <a:blip r:embed="rId3"/>
          <a:stretch>
            <a:fillRect/>
          </a:stretch>
        </p:blipFill>
        <p:spPr>
          <a:xfrm>
            <a:off x="6438507" y="1825625"/>
            <a:ext cx="5076334" cy="4056701"/>
          </a:xfrm>
          <a:prstGeom prst="rect">
            <a:avLst/>
          </a:prstGeom>
        </p:spPr>
      </p:pic>
    </p:spTree>
    <p:extLst>
      <p:ext uri="{BB962C8B-B14F-4D97-AF65-F5344CB8AC3E}">
        <p14:creationId xmlns:p14="http://schemas.microsoft.com/office/powerpoint/2010/main" val="688450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1DD09937-6B33-4721-88D9-E65E36E878C5}"/>
              </a:ext>
            </a:extLst>
          </p:cNvPr>
          <p:cNvPicPr>
            <a:picLocks noChangeAspect="1"/>
          </p:cNvPicPr>
          <p:nvPr/>
        </p:nvPicPr>
        <p:blipFill>
          <a:blip r:embed="rId2"/>
          <a:stretch>
            <a:fillRect/>
          </a:stretch>
        </p:blipFill>
        <p:spPr>
          <a:xfrm>
            <a:off x="461912" y="1545996"/>
            <a:ext cx="11019935" cy="4807670"/>
          </a:xfrm>
          <a:prstGeom prst="rect">
            <a:avLst/>
          </a:prstGeom>
        </p:spPr>
      </p:pic>
    </p:spTree>
    <p:extLst>
      <p:ext uri="{BB962C8B-B14F-4D97-AF65-F5344CB8AC3E}">
        <p14:creationId xmlns:p14="http://schemas.microsoft.com/office/powerpoint/2010/main" val="3259284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FC9EB5BB-E23F-465A-B46C-BA30416DA76A}"/>
              </a:ext>
            </a:extLst>
          </p:cNvPr>
          <p:cNvPicPr>
            <a:picLocks noChangeAspect="1"/>
          </p:cNvPicPr>
          <p:nvPr/>
        </p:nvPicPr>
        <p:blipFill>
          <a:blip r:embed="rId2"/>
          <a:stretch>
            <a:fillRect/>
          </a:stretch>
        </p:blipFill>
        <p:spPr>
          <a:xfrm>
            <a:off x="838200" y="1489435"/>
            <a:ext cx="5685148" cy="4839226"/>
          </a:xfrm>
          <a:prstGeom prst="rect">
            <a:avLst/>
          </a:prstGeom>
        </p:spPr>
      </p:pic>
      <p:pic>
        <p:nvPicPr>
          <p:cNvPr id="5" name="Picture 4">
            <a:extLst>
              <a:ext uri="{FF2B5EF4-FFF2-40B4-BE49-F238E27FC236}">
                <a16:creationId xmlns:a16="http://schemas.microsoft.com/office/drawing/2014/main" id="{7B35CED9-2F21-4781-B1D3-F796BC736255}"/>
              </a:ext>
            </a:extLst>
          </p:cNvPr>
          <p:cNvPicPr>
            <a:picLocks noChangeAspect="1"/>
          </p:cNvPicPr>
          <p:nvPr/>
        </p:nvPicPr>
        <p:blipFill>
          <a:blip r:embed="rId3"/>
          <a:stretch>
            <a:fillRect/>
          </a:stretch>
        </p:blipFill>
        <p:spPr>
          <a:xfrm>
            <a:off x="6240544" y="1118513"/>
            <a:ext cx="5316718" cy="5374361"/>
          </a:xfrm>
          <a:prstGeom prst="rect">
            <a:avLst/>
          </a:prstGeom>
        </p:spPr>
      </p:pic>
    </p:spTree>
    <p:extLst>
      <p:ext uri="{BB962C8B-B14F-4D97-AF65-F5344CB8AC3E}">
        <p14:creationId xmlns:p14="http://schemas.microsoft.com/office/powerpoint/2010/main" val="372263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2. Unsupervised Learning</a:t>
            </a:r>
          </a:p>
          <a:p>
            <a:r>
              <a:rPr lang="en-US" b="1" u="sng" dirty="0"/>
              <a:t>How it works:</a:t>
            </a:r>
            <a:r>
              <a:rPr lang="en-US" b="1" dirty="0"/>
              <a:t> </a:t>
            </a:r>
            <a:r>
              <a:rPr lang="en-US" dirty="0"/>
              <a:t>In this algorithm, we do not have any target or outcome variable to predict / estimate.  It is used for clustering population in different groups, which is widely used for segmenting customers in different groups for specific intervention. </a:t>
            </a:r>
          </a:p>
          <a:p>
            <a:r>
              <a:rPr lang="en-US" dirty="0">
                <a:solidFill>
                  <a:srgbClr val="FF0000"/>
                </a:solidFill>
              </a:rPr>
              <a:t>Examples of Unsupervised Learning: </a:t>
            </a:r>
            <a:r>
              <a:rPr lang="en-US" dirty="0" err="1">
                <a:solidFill>
                  <a:srgbClr val="FF0000"/>
                </a:solidFill>
              </a:rPr>
              <a:t>Apriori</a:t>
            </a:r>
            <a:r>
              <a:rPr lang="en-US" dirty="0">
                <a:solidFill>
                  <a:srgbClr val="FF0000"/>
                </a:solidFill>
              </a:rPr>
              <a:t> algorithm, K-means.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315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469A8A25-317F-4104-972D-FC53BFC4D663}"/>
              </a:ext>
            </a:extLst>
          </p:cNvPr>
          <p:cNvPicPr>
            <a:picLocks noChangeAspect="1"/>
          </p:cNvPicPr>
          <p:nvPr/>
        </p:nvPicPr>
        <p:blipFill>
          <a:blip r:embed="rId2"/>
          <a:stretch>
            <a:fillRect/>
          </a:stretch>
        </p:blipFill>
        <p:spPr>
          <a:xfrm>
            <a:off x="546754" y="1508288"/>
            <a:ext cx="5891753" cy="4810130"/>
          </a:xfrm>
          <a:prstGeom prst="rect">
            <a:avLst/>
          </a:prstGeom>
        </p:spPr>
      </p:pic>
      <p:pic>
        <p:nvPicPr>
          <p:cNvPr id="8" name="Picture 7">
            <a:extLst>
              <a:ext uri="{FF2B5EF4-FFF2-40B4-BE49-F238E27FC236}">
                <a16:creationId xmlns:a16="http://schemas.microsoft.com/office/drawing/2014/main" id="{D3BFB9CB-6E6F-4C31-9E69-B47A4E9E1644}"/>
              </a:ext>
            </a:extLst>
          </p:cNvPr>
          <p:cNvPicPr>
            <a:picLocks noChangeAspect="1"/>
          </p:cNvPicPr>
          <p:nvPr/>
        </p:nvPicPr>
        <p:blipFill>
          <a:blip r:embed="rId3"/>
          <a:stretch>
            <a:fillRect/>
          </a:stretch>
        </p:blipFill>
        <p:spPr>
          <a:xfrm>
            <a:off x="6729953" y="542408"/>
            <a:ext cx="5251516" cy="5773183"/>
          </a:xfrm>
          <a:prstGeom prst="rect">
            <a:avLst/>
          </a:prstGeom>
        </p:spPr>
      </p:pic>
    </p:spTree>
    <p:extLst>
      <p:ext uri="{BB962C8B-B14F-4D97-AF65-F5344CB8AC3E}">
        <p14:creationId xmlns:p14="http://schemas.microsoft.com/office/powerpoint/2010/main" val="4024301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7" name="Picture 6">
            <a:extLst>
              <a:ext uri="{FF2B5EF4-FFF2-40B4-BE49-F238E27FC236}">
                <a16:creationId xmlns:a16="http://schemas.microsoft.com/office/drawing/2014/main" id="{7A6F2C52-46C7-45DA-97D5-E7124CA37426}"/>
              </a:ext>
            </a:extLst>
          </p:cNvPr>
          <p:cNvPicPr>
            <a:picLocks noChangeAspect="1"/>
          </p:cNvPicPr>
          <p:nvPr/>
        </p:nvPicPr>
        <p:blipFill>
          <a:blip r:embed="rId2"/>
          <a:stretch>
            <a:fillRect/>
          </a:stretch>
        </p:blipFill>
        <p:spPr>
          <a:xfrm>
            <a:off x="650448" y="1508288"/>
            <a:ext cx="10114961" cy="4810130"/>
          </a:xfrm>
          <a:prstGeom prst="rect">
            <a:avLst/>
          </a:prstGeom>
        </p:spPr>
      </p:pic>
    </p:spTree>
    <p:extLst>
      <p:ext uri="{BB962C8B-B14F-4D97-AF65-F5344CB8AC3E}">
        <p14:creationId xmlns:p14="http://schemas.microsoft.com/office/powerpoint/2010/main" val="1101644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Selection of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1026" name="Picture 2" descr="Move mouse over image">
            <a:extLst>
              <a:ext uri="{FF2B5EF4-FFF2-40B4-BE49-F238E27FC236}">
                <a16:creationId xmlns:a16="http://schemas.microsoft.com/office/drawing/2014/main" id="{A32EDB40-F1EB-4E40-8E18-29736B171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880429"/>
            <a:ext cx="10999787" cy="498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357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endParaRPr lang="en-IN" dirty="0"/>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pPr algn="ctr"/>
            <a:endParaRPr lang="en-IN" sz="4000" b="1" dirty="0">
              <a:latin typeface="Arial" panose="020B0604020202020204" pitchFamily="34" charset="0"/>
              <a:cs typeface="Arial" panose="020B0604020202020204" pitchFamily="34" charset="0"/>
            </a:endParaRPr>
          </a:p>
          <a:p>
            <a:pPr marL="457200" lvl="1" indent="0" algn="ctr">
              <a:buNone/>
            </a:pPr>
            <a:r>
              <a:rPr lang="en-IN" sz="4000" b="1" dirty="0">
                <a:latin typeface="Arial" panose="020B0604020202020204" pitchFamily="34" charset="0"/>
                <a:cs typeface="Arial" panose="020B0604020202020204" pitchFamily="34" charset="0"/>
              </a:rPr>
              <a:t>Thanks</a:t>
            </a:r>
          </a:p>
          <a:p>
            <a:pPr marL="457200" lvl="1" indent="0" algn="ctr">
              <a:buNone/>
            </a:pPr>
            <a:r>
              <a:rPr lang="en-IN" sz="4000" b="1" dirty="0">
                <a:latin typeface="Arial" panose="020B0604020202020204" pitchFamily="34" charset="0"/>
                <a:cs typeface="Arial" panose="020B0604020202020204" pitchFamily="34" charset="0"/>
              </a:rPr>
              <a:t>Visit – </a:t>
            </a:r>
            <a:r>
              <a:rPr lang="en-IN" sz="4000" b="1" dirty="0">
                <a:latin typeface="Arial" panose="020B0604020202020204" pitchFamily="34" charset="0"/>
                <a:cs typeface="Arial" panose="020B0604020202020204" pitchFamily="34" charset="0"/>
                <a:hlinkClick r:id="rId2"/>
              </a:rPr>
              <a:t>www.kaushalya.tech</a:t>
            </a:r>
            <a:endParaRPr lang="en-IN" sz="4000" b="1" dirty="0">
              <a:latin typeface="Arial" panose="020B0604020202020204" pitchFamily="34" charset="0"/>
              <a:cs typeface="Arial" panose="020B0604020202020204" pitchFamily="34" charset="0"/>
            </a:endParaRPr>
          </a:p>
          <a:p>
            <a:pPr marL="457200" lvl="1" indent="0" algn="ctr">
              <a:buNone/>
            </a:pPr>
            <a:r>
              <a:rPr lang="en-IN" sz="4000" b="1" dirty="0">
                <a:latin typeface="Arial" panose="020B0604020202020204" pitchFamily="34" charset="0"/>
                <a:cs typeface="Arial" panose="020B0604020202020204" pitchFamily="34" charset="0"/>
              </a:rPr>
              <a:t>9845547471</a:t>
            </a: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9915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3. Reinforcement Learning:</a:t>
            </a:r>
          </a:p>
          <a:p>
            <a:r>
              <a:rPr lang="en-US" b="1" u="sng" dirty="0"/>
              <a:t>How it works:</a:t>
            </a:r>
            <a:r>
              <a:rPr lang="en-US" dirty="0"/>
              <a:t>  Using this algorithm, the machine is trained to make specific decisions. It works this way: the machine is exposed to an environment where it trains itself continually using trial and error. This machine learns from past experience and tries to capture the best possible knowledge to make accurate business decisions. </a:t>
            </a:r>
            <a:r>
              <a:rPr lang="en-US" dirty="0">
                <a:solidFill>
                  <a:srgbClr val="FF0000"/>
                </a:solidFill>
              </a:rPr>
              <a:t>Example of Reinforcement Learning: Markov Decision Process</a:t>
            </a: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74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Common ML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sz="1800" b="1" dirty="0"/>
              <a:t>Linear Regression </a:t>
            </a:r>
          </a:p>
          <a:p>
            <a:r>
              <a:rPr lang="en-US" sz="1800" b="1" dirty="0"/>
              <a:t>Logistic Regression</a:t>
            </a:r>
          </a:p>
          <a:p>
            <a:r>
              <a:rPr lang="en-US" sz="1800" b="1" dirty="0"/>
              <a:t>Decision Tree</a:t>
            </a:r>
          </a:p>
          <a:p>
            <a:r>
              <a:rPr lang="en-US" sz="1800" b="1" dirty="0"/>
              <a:t>SVM</a:t>
            </a:r>
          </a:p>
          <a:p>
            <a:r>
              <a:rPr lang="en-US" sz="1800" b="1" dirty="0"/>
              <a:t>Naive Bayes</a:t>
            </a:r>
          </a:p>
          <a:p>
            <a:r>
              <a:rPr lang="en-US" sz="1800" b="1" dirty="0" err="1"/>
              <a:t>kNN</a:t>
            </a:r>
            <a:endParaRPr lang="en-US" sz="1800" b="1" dirty="0"/>
          </a:p>
          <a:p>
            <a:r>
              <a:rPr lang="en-US" sz="1800" b="1" dirty="0"/>
              <a:t>K-Means</a:t>
            </a:r>
          </a:p>
          <a:p>
            <a:r>
              <a:rPr lang="en-US" sz="1800" b="1" dirty="0"/>
              <a:t>Random Forest</a:t>
            </a:r>
          </a:p>
          <a:p>
            <a:r>
              <a:rPr lang="en-US" sz="1800" b="1" dirty="0"/>
              <a:t>Dimensionality Reduction Algorithms</a:t>
            </a:r>
          </a:p>
          <a:p>
            <a:r>
              <a:rPr lang="en-US" sz="1800" b="1" dirty="0"/>
              <a:t>Gradient Boosting algorithms</a:t>
            </a:r>
          </a:p>
          <a:p>
            <a:pPr lvl="1"/>
            <a:r>
              <a:rPr lang="en-US" sz="1800" b="1" dirty="0"/>
              <a:t>GBM ,</a:t>
            </a:r>
            <a:r>
              <a:rPr lang="en-US" sz="1800" b="1" dirty="0" err="1"/>
              <a:t>XGBoost,LightGBM,CatBoost</a:t>
            </a:r>
            <a:endParaRPr lang="en-IN" sz="1400" b="1" dirty="0">
              <a:latin typeface="Arial" panose="020B0604020202020204" pitchFamily="34" charset="0"/>
              <a:cs typeface="Arial" panose="020B0604020202020204" pitchFamily="34" charset="0"/>
            </a:endParaRPr>
          </a:p>
          <a:p>
            <a:pPr lvl="1"/>
            <a:r>
              <a:rPr lang="en-IN" sz="1400" b="1" dirty="0">
                <a:latin typeface="Arial" panose="020B0604020202020204" pitchFamily="34" charset="0"/>
                <a:cs typeface="Arial" panose="020B0604020202020204" pitchFamily="34" charset="0"/>
                <a:hlinkClick r:id="rId2"/>
              </a:rPr>
              <a:t>REFERENCE - </a:t>
            </a:r>
            <a:r>
              <a:rPr lang="en-US" sz="1400" b="1" dirty="0">
                <a:hlinkClick r:id="rId2"/>
              </a:rPr>
              <a:t>https://www.analyticsvidhya.com/blog/2017/09/common-machine-learning-algorithms/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42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Prediction of home price</a:t>
            </a:r>
          </a:p>
          <a:p>
            <a:endParaRPr lang="en-IN" dirty="0"/>
          </a:p>
        </p:txBody>
      </p:sp>
      <p:pic>
        <p:nvPicPr>
          <p:cNvPr id="5" name="Picture 4">
            <a:extLst>
              <a:ext uri="{FF2B5EF4-FFF2-40B4-BE49-F238E27FC236}">
                <a16:creationId xmlns:a16="http://schemas.microsoft.com/office/drawing/2014/main" id="{BAB5A3D0-1862-4D5C-B5B1-6D191D6AF2E8}"/>
              </a:ext>
            </a:extLst>
          </p:cNvPr>
          <p:cNvPicPr>
            <a:picLocks noChangeAspect="1"/>
          </p:cNvPicPr>
          <p:nvPr/>
        </p:nvPicPr>
        <p:blipFill>
          <a:blip r:embed="rId2"/>
          <a:stretch>
            <a:fillRect/>
          </a:stretch>
        </p:blipFill>
        <p:spPr>
          <a:xfrm>
            <a:off x="704383" y="2285958"/>
            <a:ext cx="5005952" cy="4351339"/>
          </a:xfrm>
          <a:prstGeom prst="rect">
            <a:avLst/>
          </a:prstGeom>
        </p:spPr>
      </p:pic>
      <p:pic>
        <p:nvPicPr>
          <p:cNvPr id="7" name="Picture 6">
            <a:extLst>
              <a:ext uri="{FF2B5EF4-FFF2-40B4-BE49-F238E27FC236}">
                <a16:creationId xmlns:a16="http://schemas.microsoft.com/office/drawing/2014/main" id="{48A2BC7B-76C0-4CF2-94C3-C2CB4D88D3E8}"/>
              </a:ext>
            </a:extLst>
          </p:cNvPr>
          <p:cNvPicPr>
            <a:picLocks noChangeAspect="1"/>
          </p:cNvPicPr>
          <p:nvPr/>
        </p:nvPicPr>
        <p:blipFill>
          <a:blip r:embed="rId3"/>
          <a:stretch>
            <a:fillRect/>
          </a:stretch>
        </p:blipFill>
        <p:spPr>
          <a:xfrm>
            <a:off x="5710335" y="2285957"/>
            <a:ext cx="6444090" cy="4351337"/>
          </a:xfrm>
          <a:prstGeom prst="rect">
            <a:avLst/>
          </a:prstGeom>
        </p:spPr>
      </p:pic>
    </p:spTree>
    <p:extLst>
      <p:ext uri="{BB962C8B-B14F-4D97-AF65-F5344CB8AC3E}">
        <p14:creationId xmlns:p14="http://schemas.microsoft.com/office/powerpoint/2010/main" val="222331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Prediction of home price</a:t>
            </a:r>
          </a:p>
          <a:p>
            <a:endParaRPr lang="en-IN" dirty="0"/>
          </a:p>
        </p:txBody>
      </p:sp>
      <p:pic>
        <p:nvPicPr>
          <p:cNvPr id="3" name="Picture 2">
            <a:extLst>
              <a:ext uri="{FF2B5EF4-FFF2-40B4-BE49-F238E27FC236}">
                <a16:creationId xmlns:a16="http://schemas.microsoft.com/office/drawing/2014/main" id="{F47D519D-7463-405A-93EF-E00ADDEA95F4}"/>
              </a:ext>
            </a:extLst>
          </p:cNvPr>
          <p:cNvPicPr>
            <a:picLocks noChangeAspect="1"/>
          </p:cNvPicPr>
          <p:nvPr/>
        </p:nvPicPr>
        <p:blipFill>
          <a:blip r:embed="rId2"/>
          <a:stretch>
            <a:fillRect/>
          </a:stretch>
        </p:blipFill>
        <p:spPr>
          <a:xfrm>
            <a:off x="830123" y="2267338"/>
            <a:ext cx="4656277" cy="4590662"/>
          </a:xfrm>
          <a:prstGeom prst="rect">
            <a:avLst/>
          </a:prstGeom>
        </p:spPr>
      </p:pic>
      <p:pic>
        <p:nvPicPr>
          <p:cNvPr id="4" name="Picture 3">
            <a:extLst>
              <a:ext uri="{FF2B5EF4-FFF2-40B4-BE49-F238E27FC236}">
                <a16:creationId xmlns:a16="http://schemas.microsoft.com/office/drawing/2014/main" id="{EC8F1E66-7942-4BB8-B331-865E129D2EF8}"/>
              </a:ext>
            </a:extLst>
          </p:cNvPr>
          <p:cNvPicPr>
            <a:picLocks noChangeAspect="1"/>
          </p:cNvPicPr>
          <p:nvPr/>
        </p:nvPicPr>
        <p:blipFill>
          <a:blip r:embed="rId3"/>
          <a:stretch>
            <a:fillRect/>
          </a:stretch>
        </p:blipFill>
        <p:spPr>
          <a:xfrm>
            <a:off x="5607698" y="2267338"/>
            <a:ext cx="6193351" cy="4590662"/>
          </a:xfrm>
          <a:prstGeom prst="rect">
            <a:avLst/>
          </a:prstGeom>
        </p:spPr>
      </p:pic>
    </p:spTree>
    <p:extLst>
      <p:ext uri="{BB962C8B-B14F-4D97-AF65-F5344CB8AC3E}">
        <p14:creationId xmlns:p14="http://schemas.microsoft.com/office/powerpoint/2010/main" val="2383560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11002</TotalTime>
  <Words>459</Words>
  <Application>Microsoft Office PowerPoint</Application>
  <PresentationFormat>Widescreen</PresentationFormat>
  <Paragraphs>105</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Machine Learning - Algorithms</vt:lpstr>
      <vt:lpstr>Introduction</vt:lpstr>
      <vt:lpstr>Course Outline</vt:lpstr>
      <vt:lpstr>Types of Machine Learning Algorithms</vt:lpstr>
      <vt:lpstr>Types of Machine Learning Algorithms</vt:lpstr>
      <vt:lpstr>Types of Machine Learning Algorithms</vt:lpstr>
      <vt:lpstr>Common ML Algorithms</vt:lpstr>
      <vt:lpstr>Linear Regression – Single Variable</vt:lpstr>
      <vt:lpstr>Linear Regression – Single Variable</vt:lpstr>
      <vt:lpstr>Linear Regression – Single Variable</vt:lpstr>
      <vt:lpstr>Linear Regression – Single Variable</vt:lpstr>
      <vt:lpstr>Linear Regression – Single Variable</vt:lpstr>
      <vt:lpstr>Linear Regression – Multiple Variable</vt:lpstr>
      <vt:lpstr>Dummy Variables – One Hot Encoding</vt:lpstr>
      <vt:lpstr>Dummy Variables – One Hot Encoding</vt:lpstr>
      <vt:lpstr>Dummy Variables – One Hot Encoding</vt:lpstr>
      <vt:lpstr>Logistic Regression – Binary Classification</vt:lpstr>
      <vt:lpstr>Logistic Regression – Binary Classification</vt:lpstr>
      <vt:lpstr>Logistic Regression – Binary Classification</vt:lpstr>
      <vt:lpstr>Logistic Regression – Binary Classification</vt:lpstr>
      <vt:lpstr>Logistic Regression – Binary Classification</vt:lpstr>
      <vt:lpstr>Logistic Regression – Multiclass Classification</vt:lpstr>
      <vt:lpstr>Decision Tree</vt:lpstr>
      <vt:lpstr>Decision Tree</vt:lpstr>
      <vt:lpstr>Decision Tree</vt:lpstr>
      <vt:lpstr>Decision Tree</vt:lpstr>
      <vt:lpstr>Decision Tree</vt:lpstr>
      <vt:lpstr>Decision Tree</vt:lpstr>
      <vt:lpstr>Decision Tree</vt:lpstr>
      <vt:lpstr>Support Vector Machine (SVM) - Classification</vt:lpstr>
      <vt:lpstr>Support Vector Machine (SVM) - Classification</vt:lpstr>
      <vt:lpstr>Support Vector Machine (SVM) - Classification</vt:lpstr>
      <vt:lpstr>Support Vector Machine (SVM) - Classification</vt:lpstr>
      <vt:lpstr>Decision Tree – Classification and Regression</vt:lpstr>
      <vt:lpstr>Decision Tree – Buy a thermostat or not</vt:lpstr>
      <vt:lpstr>Decision Tree – Buy a thermostat or not</vt:lpstr>
      <vt:lpstr>Confusion matrix</vt:lpstr>
      <vt:lpstr>Confusion matrix</vt:lpstr>
      <vt:lpstr>Cross Validation – Evaluating model performance</vt:lpstr>
      <vt:lpstr>Cross Validation – Evaluating model performance</vt:lpstr>
      <vt:lpstr>Cross Validation – Evaluating model performance – Option 3</vt:lpstr>
      <vt:lpstr>K Means Clustering – Unsupervised learning</vt:lpstr>
      <vt:lpstr>K Mean Clustering – Unsupervised learning</vt:lpstr>
      <vt:lpstr>K Mean Clustering – Unsupervised learning</vt:lpstr>
      <vt:lpstr>K Mean Clustering – Unsupervised learning</vt:lpstr>
      <vt:lpstr>Elbow method to determine K</vt:lpstr>
      <vt:lpstr>K Nearest Neighbour (KNN) - Classification</vt:lpstr>
      <vt:lpstr>Working of KNN</vt:lpstr>
      <vt:lpstr>Working of KNN</vt:lpstr>
      <vt:lpstr>Working of KNN</vt:lpstr>
      <vt:lpstr>Working of KNN</vt:lpstr>
      <vt:lpstr>Selection of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666</cp:revision>
  <dcterms:created xsi:type="dcterms:W3CDTF">2018-01-28T06:02:15Z</dcterms:created>
  <dcterms:modified xsi:type="dcterms:W3CDTF">2020-01-30T04:11:18Z</dcterms:modified>
</cp:coreProperties>
</file>